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1"/>
  </p:notesMasterIdLst>
  <p:sldIdLst>
    <p:sldId id="257" r:id="rId5"/>
    <p:sldId id="364" r:id="rId6"/>
    <p:sldId id="260" r:id="rId7"/>
    <p:sldId id="333" r:id="rId8"/>
    <p:sldId id="304" r:id="rId9"/>
    <p:sldId id="337" r:id="rId10"/>
    <p:sldId id="338" r:id="rId11"/>
    <p:sldId id="388" r:id="rId12"/>
    <p:sldId id="377" r:id="rId13"/>
    <p:sldId id="381" r:id="rId14"/>
    <p:sldId id="401" r:id="rId15"/>
    <p:sldId id="406" r:id="rId16"/>
    <p:sldId id="339" r:id="rId17"/>
    <p:sldId id="384" r:id="rId18"/>
    <p:sldId id="389" r:id="rId19"/>
    <p:sldId id="378" r:id="rId20"/>
    <p:sldId id="418" r:id="rId21"/>
    <p:sldId id="390" r:id="rId22"/>
    <p:sldId id="392" r:id="rId23"/>
    <p:sldId id="402" r:id="rId24"/>
    <p:sldId id="341" r:id="rId25"/>
    <p:sldId id="383" r:id="rId26"/>
    <p:sldId id="340" r:id="rId27"/>
    <p:sldId id="411" r:id="rId28"/>
    <p:sldId id="412" r:id="rId29"/>
    <p:sldId id="413" r:id="rId30"/>
    <p:sldId id="404" r:id="rId31"/>
    <p:sldId id="342" r:id="rId32"/>
    <p:sldId id="408" r:id="rId33"/>
    <p:sldId id="409" r:id="rId34"/>
    <p:sldId id="311" r:id="rId35"/>
    <p:sldId id="387" r:id="rId36"/>
    <p:sldId id="343" r:id="rId37"/>
    <p:sldId id="344" r:id="rId38"/>
    <p:sldId id="414" r:id="rId39"/>
    <p:sldId id="345" r:id="rId40"/>
    <p:sldId id="415" r:id="rId41"/>
    <p:sldId id="349" r:id="rId42"/>
    <p:sldId id="371" r:id="rId43"/>
    <p:sldId id="373" r:id="rId44"/>
    <p:sldId id="397" r:id="rId45"/>
    <p:sldId id="368" r:id="rId46"/>
    <p:sldId id="416" r:id="rId47"/>
    <p:sldId id="352" r:id="rId48"/>
    <p:sldId id="398" r:id="rId49"/>
    <p:sldId id="399" r:id="rId50"/>
    <p:sldId id="417" r:id="rId51"/>
    <p:sldId id="353" r:id="rId52"/>
    <p:sldId id="366" r:id="rId53"/>
    <p:sldId id="407" r:id="rId54"/>
    <p:sldId id="403" r:id="rId55"/>
    <p:sldId id="372" r:id="rId56"/>
    <p:sldId id="361" r:id="rId57"/>
    <p:sldId id="295" r:id="rId58"/>
    <p:sldId id="410" r:id="rId59"/>
    <p:sldId id="275" r:id="rId6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FFE8409-898D-EE90-EAEB-A572E2E8C91E}" name="Macerollo, Allison" initials="MA" userId="S::macerollo.1@osu.edu::9dc36eb0-28b3-4a5c-a689-a1fa8baa33ab" providerId="AD"/>
  <p188:author id="{12D3612E-49CD-8B9A-CEB2-2CA736BD028E}" name="EUNJUNG KO" initials="EK" userId="104b0d46dc694f89" providerId="Windows Live"/>
  <p188:author id="{00879391-3793-FA36-BEFD-6AC18A8BD96C}" name="Overcash, Janine" initials="JO" userId="S::overcash.1@osu.edu::409eb084-93f2-4188-bfe1-fb0208415622" providerId="AD"/>
  <p188:author id="{6CD01BB8-0DF7-AAB8-DC0E-5A2DA7BE351C}" name="Happ, Mary" initials="" userId="S::happ.3@osu.edu::fa184bf8-51a1-4681-a751-1732f0913255" providerId="AD"/>
  <p188:author id="{B15E00D3-04A0-AE5D-A983-D033EBC9FB1E}" name="Fitzgerald, Morgan" initials="MF" userId="S::fitzgerald.403@osu.edu::284458c7-ef28-46d0-b73d-e42177277cfb" providerId="AD"/>
  <p188:author id="{0A5E57E7-1DB2-718B-5314-990DFE2890DB}" name="Macerollo, Allison (OSUMC)" initials="MA" userId="S::mace04_osumc.edu#ext#@buckeyemailosu.onmicrosoft.com::34665737-6ec4-4359-b0ac-3a268ef1d6ad" providerId="AD"/>
  <p188:author id="{4AAB0FEC-D2B2-F835-99D0-B6AC90D124A8}" name="Guest User" initials="GU" userId="S::urn:spo:anon#f4513684b9e8551214d2ef6008d10897cd61872ae8f043013923ffbde3ed8822::" providerId="AD"/>
  <p188:author id="{F9F0A7FC-6E60-2743-0268-9F55B96495B9}" name="Janine Overcash" initials="JO" userId="3e58cf639a37fbf2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232E"/>
    <a:srgbClr val="FFFFFF"/>
    <a:srgbClr val="081F97"/>
    <a:srgbClr val="0D4C8D"/>
    <a:srgbClr val="BA0000"/>
    <a:srgbClr val="D4D9EC"/>
    <a:srgbClr val="4A0D66"/>
    <a:srgbClr val="F9A017"/>
    <a:srgbClr val="F6A11A"/>
    <a:srgbClr val="C126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094" autoAdjust="0"/>
  </p:normalViewPr>
  <p:slideViewPr>
    <p:cSldViewPr snapToGrid="0">
      <p:cViewPr varScale="1">
        <p:scale>
          <a:sx n="93" d="100"/>
          <a:sy n="93" d="100"/>
        </p:scale>
        <p:origin x="12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hyperlink" Target="https://nursing.osu.edu/sites/default/files/attachments/Offices%20and%20Initiatives/FDC/Alzheimers%20Assoc%20Programs.pdf" TargetMode="External"/><Relationship Id="rId2" Type="http://schemas.openxmlformats.org/officeDocument/2006/relationships/hyperlink" Target="https://nursing.osu.edu/offices-and-initiatives/golden-buckeye-center-dementia-caregiving/caregivers" TargetMode="External"/><Relationship Id="rId1" Type="http://schemas.openxmlformats.org/officeDocument/2006/relationships/hyperlink" Target="https://osuconpublic.blob.core.windows.net/buckeye-golden-wellness/index.html" TargetMode="External"/><Relationship Id="rId5" Type="http://schemas.openxmlformats.org/officeDocument/2006/relationships/hyperlink" Target="https://bpc.caregiver.org/" TargetMode="External"/><Relationship Id="rId4" Type="http://schemas.openxmlformats.org/officeDocument/2006/relationships/hyperlink" Target="https://nursing.osu.edu/sites/default/files/attachments/Offices%20and%20Initiatives/FDC/Area%20Agency%20on%20Aging%20Programs.pdf" TargetMode="Externa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hyperlink" Target="https://bpc.caregiver.org/" TargetMode="External"/><Relationship Id="rId2" Type="http://schemas.openxmlformats.org/officeDocument/2006/relationships/hyperlink" Target="https://nursing.osu.edu/sites/default/files/attachments/Offices%20and%20Initiatives/FDC/Area%20Agency%20on%20Aging%20Programs.pdf" TargetMode="External"/><Relationship Id="rId1" Type="http://schemas.openxmlformats.org/officeDocument/2006/relationships/hyperlink" Target="https://nursing.osu.edu/sites/default/files/attachments/Offices%20and%20Initiatives/FDC/Alzheimers%20Assoc%20Programs.pdf" TargetMode="External"/><Relationship Id="rId6" Type="http://schemas.openxmlformats.org/officeDocument/2006/relationships/hyperlink" Target="https://www.aarp.org/" TargetMode="External"/><Relationship Id="rId5" Type="http://schemas.openxmlformats.org/officeDocument/2006/relationships/hyperlink" Target="https://www.211.org/" TargetMode="External"/><Relationship Id="rId4" Type="http://schemas.openxmlformats.org/officeDocument/2006/relationships/hyperlink" Target="https://www.memorycafedirectory.com/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hyperlink" Target="https://nursing.osu.edu/sites/default/files/attachments/Offices%20and%20Initiatives/FDC/Alzheimers%20Assoc%20Programs.pdf" TargetMode="External"/><Relationship Id="rId2" Type="http://schemas.openxmlformats.org/officeDocument/2006/relationships/hyperlink" Target="https://nursing.osu.edu/offices-and-initiatives/golden-buckeye-center-dementia-caregiving/caregivers" TargetMode="External"/><Relationship Id="rId1" Type="http://schemas.openxmlformats.org/officeDocument/2006/relationships/hyperlink" Target="https://osuconpublic.blob.core.windows.net/buckeye-golden-wellness/index.html" TargetMode="External"/><Relationship Id="rId5" Type="http://schemas.openxmlformats.org/officeDocument/2006/relationships/hyperlink" Target="https://bpc.caregiver.org/" TargetMode="External"/><Relationship Id="rId4" Type="http://schemas.openxmlformats.org/officeDocument/2006/relationships/hyperlink" Target="https://nursing.osu.edu/sites/default/files/attachments/Offices%20and%20Initiatives/FDC/Area%20Agency%20on%20Aging%20Programs.pdf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hyperlink" Target="https://bpc.caregiver.org/" TargetMode="External"/><Relationship Id="rId2" Type="http://schemas.openxmlformats.org/officeDocument/2006/relationships/hyperlink" Target="https://nursing.osu.edu/sites/default/files/attachments/Offices%20and%20Initiatives/FDC/Area%20Agency%20on%20Aging%20Programs.pdf" TargetMode="External"/><Relationship Id="rId1" Type="http://schemas.openxmlformats.org/officeDocument/2006/relationships/hyperlink" Target="https://nursing.osu.edu/sites/default/files/attachments/Offices%20and%20Initiatives/FDC/Alzheimers%20Assoc%20Programs.pdf" TargetMode="External"/><Relationship Id="rId6" Type="http://schemas.openxmlformats.org/officeDocument/2006/relationships/hyperlink" Target="https://www.aarp.org/" TargetMode="External"/><Relationship Id="rId5" Type="http://schemas.openxmlformats.org/officeDocument/2006/relationships/hyperlink" Target="https://www.211.org/" TargetMode="External"/><Relationship Id="rId4" Type="http://schemas.openxmlformats.org/officeDocument/2006/relationships/hyperlink" Target="https://www.memorycafedirectory.com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008A60-F0A7-4CB0-92D2-E0B77520EE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346EC4-AF84-484D-808A-14E8F159CACF}">
      <dgm:prSet/>
      <dgm:spPr/>
      <dgm:t>
        <a:bodyPr/>
        <a:lstStyle/>
        <a:p>
          <a:r>
            <a:rPr lang="en-US"/>
            <a:t>Routine screening with AWV.</a:t>
          </a:r>
        </a:p>
      </dgm:t>
    </dgm:pt>
    <dgm:pt modelId="{B10426F9-95B6-4D42-A4A3-2B61D5E7A58F}" type="parTrans" cxnId="{98C415C8-C41D-4392-9775-16F0324E9AD4}">
      <dgm:prSet/>
      <dgm:spPr/>
      <dgm:t>
        <a:bodyPr/>
        <a:lstStyle/>
        <a:p>
          <a:endParaRPr lang="en-US"/>
        </a:p>
      </dgm:t>
    </dgm:pt>
    <dgm:pt modelId="{643310EA-07F4-465F-8103-FA9D38FEF54C}" type="sibTrans" cxnId="{98C415C8-C41D-4392-9775-16F0324E9AD4}">
      <dgm:prSet/>
      <dgm:spPr/>
      <dgm:t>
        <a:bodyPr/>
        <a:lstStyle/>
        <a:p>
          <a:endParaRPr lang="en-US"/>
        </a:p>
      </dgm:t>
    </dgm:pt>
    <dgm:pt modelId="{AF13DB63-3E68-4ACC-99F6-25EFCE55352E}">
      <dgm:prSet/>
      <dgm:spPr/>
      <dgm:t>
        <a:bodyPr/>
        <a:lstStyle/>
        <a:p>
          <a:r>
            <a:rPr lang="en-US"/>
            <a:t>Symptom-based screening-changes in thinking or behavior</a:t>
          </a:r>
        </a:p>
      </dgm:t>
    </dgm:pt>
    <dgm:pt modelId="{5C6A1855-EE69-4123-8E62-F6C7D72A7351}" type="parTrans" cxnId="{EFC174EE-549E-4BF8-ADCF-A449BBA378D9}">
      <dgm:prSet/>
      <dgm:spPr/>
      <dgm:t>
        <a:bodyPr/>
        <a:lstStyle/>
        <a:p>
          <a:endParaRPr lang="en-US"/>
        </a:p>
      </dgm:t>
    </dgm:pt>
    <dgm:pt modelId="{BA3B6717-54D8-4BFF-8709-3FFFBCA178CD}" type="sibTrans" cxnId="{EFC174EE-549E-4BF8-ADCF-A449BBA378D9}">
      <dgm:prSet/>
      <dgm:spPr/>
      <dgm:t>
        <a:bodyPr/>
        <a:lstStyle/>
        <a:p>
          <a:endParaRPr lang="en-US"/>
        </a:p>
      </dgm:t>
    </dgm:pt>
    <dgm:pt modelId="{7D53ACB0-66D9-43C5-9A90-D2E2DF598713}">
      <dgm:prSet/>
      <dgm:spPr/>
      <dgm:t>
        <a:bodyPr/>
        <a:lstStyle/>
        <a:p>
          <a:r>
            <a:rPr lang="en-US"/>
            <a:t>High Risk people- FMH, CVD </a:t>
          </a:r>
        </a:p>
      </dgm:t>
    </dgm:pt>
    <dgm:pt modelId="{0EF3D408-0261-4F8A-A402-1082DD81F910}" type="parTrans" cxnId="{591463D4-DB9A-42D4-9D7E-16EE1295B313}">
      <dgm:prSet/>
      <dgm:spPr/>
      <dgm:t>
        <a:bodyPr/>
        <a:lstStyle/>
        <a:p>
          <a:endParaRPr lang="en-US"/>
        </a:p>
      </dgm:t>
    </dgm:pt>
    <dgm:pt modelId="{D57076ED-0019-464D-BB0C-1EFE17F55AEB}" type="sibTrans" cxnId="{591463D4-DB9A-42D4-9D7E-16EE1295B313}">
      <dgm:prSet/>
      <dgm:spPr/>
      <dgm:t>
        <a:bodyPr/>
        <a:lstStyle/>
        <a:p>
          <a:endParaRPr lang="en-US"/>
        </a:p>
      </dgm:t>
    </dgm:pt>
    <dgm:pt modelId="{C35AA6F9-C095-4A71-8F23-46A9A390091F}" type="pres">
      <dgm:prSet presAssocID="{4F008A60-F0A7-4CB0-92D2-E0B77520EE66}" presName="linear" presStyleCnt="0">
        <dgm:presLayoutVars>
          <dgm:animLvl val="lvl"/>
          <dgm:resizeHandles val="exact"/>
        </dgm:presLayoutVars>
      </dgm:prSet>
      <dgm:spPr/>
    </dgm:pt>
    <dgm:pt modelId="{7E829786-F416-4B36-9B1E-15B9998739CF}" type="pres">
      <dgm:prSet presAssocID="{18346EC4-AF84-484D-808A-14E8F159CAC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AA99446-B9C1-4715-8E57-89968308BE5C}" type="pres">
      <dgm:prSet presAssocID="{643310EA-07F4-465F-8103-FA9D38FEF54C}" presName="spacer" presStyleCnt="0"/>
      <dgm:spPr/>
    </dgm:pt>
    <dgm:pt modelId="{C1EC200C-BB86-4D2A-AF80-AC87A7D37A69}" type="pres">
      <dgm:prSet presAssocID="{AF13DB63-3E68-4ACC-99F6-25EFCE55352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F65746D-974E-4700-9405-1743D2CC415D}" type="pres">
      <dgm:prSet presAssocID="{BA3B6717-54D8-4BFF-8709-3FFFBCA178CD}" presName="spacer" presStyleCnt="0"/>
      <dgm:spPr/>
    </dgm:pt>
    <dgm:pt modelId="{FFABA7F4-9F37-4A5F-887D-9F8F9E05337E}" type="pres">
      <dgm:prSet presAssocID="{7D53ACB0-66D9-43C5-9A90-D2E2DF59871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F37C804-A40C-4A7A-8345-8F753FED94AB}" type="presOf" srcId="{AF13DB63-3E68-4ACC-99F6-25EFCE55352E}" destId="{C1EC200C-BB86-4D2A-AF80-AC87A7D37A69}" srcOrd="0" destOrd="0" presId="urn:microsoft.com/office/officeart/2005/8/layout/vList2"/>
    <dgm:cxn modelId="{D710C835-7CBD-4DB1-A340-08C5EED61F3C}" type="presOf" srcId="{4F008A60-F0A7-4CB0-92D2-E0B77520EE66}" destId="{C35AA6F9-C095-4A71-8F23-46A9A390091F}" srcOrd="0" destOrd="0" presId="urn:microsoft.com/office/officeart/2005/8/layout/vList2"/>
    <dgm:cxn modelId="{D4471140-C7F7-48FD-92A2-DD29A8D9FBD3}" type="presOf" srcId="{7D53ACB0-66D9-43C5-9A90-D2E2DF598713}" destId="{FFABA7F4-9F37-4A5F-887D-9F8F9E05337E}" srcOrd="0" destOrd="0" presId="urn:microsoft.com/office/officeart/2005/8/layout/vList2"/>
    <dgm:cxn modelId="{98C415C8-C41D-4392-9775-16F0324E9AD4}" srcId="{4F008A60-F0A7-4CB0-92D2-E0B77520EE66}" destId="{18346EC4-AF84-484D-808A-14E8F159CACF}" srcOrd="0" destOrd="0" parTransId="{B10426F9-95B6-4D42-A4A3-2B61D5E7A58F}" sibTransId="{643310EA-07F4-465F-8103-FA9D38FEF54C}"/>
    <dgm:cxn modelId="{591463D4-DB9A-42D4-9D7E-16EE1295B313}" srcId="{4F008A60-F0A7-4CB0-92D2-E0B77520EE66}" destId="{7D53ACB0-66D9-43C5-9A90-D2E2DF598713}" srcOrd="2" destOrd="0" parTransId="{0EF3D408-0261-4F8A-A402-1082DD81F910}" sibTransId="{D57076ED-0019-464D-BB0C-1EFE17F55AEB}"/>
    <dgm:cxn modelId="{EFC174EE-549E-4BF8-ADCF-A449BBA378D9}" srcId="{4F008A60-F0A7-4CB0-92D2-E0B77520EE66}" destId="{AF13DB63-3E68-4ACC-99F6-25EFCE55352E}" srcOrd="1" destOrd="0" parTransId="{5C6A1855-EE69-4123-8E62-F6C7D72A7351}" sibTransId="{BA3B6717-54D8-4BFF-8709-3FFFBCA178CD}"/>
    <dgm:cxn modelId="{990480F0-3911-438A-BE20-AEF990D72649}" type="presOf" srcId="{18346EC4-AF84-484D-808A-14E8F159CACF}" destId="{7E829786-F416-4B36-9B1E-15B9998739CF}" srcOrd="0" destOrd="0" presId="urn:microsoft.com/office/officeart/2005/8/layout/vList2"/>
    <dgm:cxn modelId="{8D356CB1-937E-40FE-AD08-0178B74B9F7A}" type="presParOf" srcId="{C35AA6F9-C095-4A71-8F23-46A9A390091F}" destId="{7E829786-F416-4B36-9B1E-15B9998739CF}" srcOrd="0" destOrd="0" presId="urn:microsoft.com/office/officeart/2005/8/layout/vList2"/>
    <dgm:cxn modelId="{B036351E-FB6F-4CD7-8901-E7C5E053DD9A}" type="presParOf" srcId="{C35AA6F9-C095-4A71-8F23-46A9A390091F}" destId="{8AA99446-B9C1-4715-8E57-89968308BE5C}" srcOrd="1" destOrd="0" presId="urn:microsoft.com/office/officeart/2005/8/layout/vList2"/>
    <dgm:cxn modelId="{9A6F45E3-6277-49B2-B623-84063691E600}" type="presParOf" srcId="{C35AA6F9-C095-4A71-8F23-46A9A390091F}" destId="{C1EC200C-BB86-4D2A-AF80-AC87A7D37A69}" srcOrd="2" destOrd="0" presId="urn:microsoft.com/office/officeart/2005/8/layout/vList2"/>
    <dgm:cxn modelId="{E73B741B-4042-44FE-AECA-6A3363909D84}" type="presParOf" srcId="{C35AA6F9-C095-4A71-8F23-46A9A390091F}" destId="{AF65746D-974E-4700-9405-1743D2CC415D}" srcOrd="3" destOrd="0" presId="urn:microsoft.com/office/officeart/2005/8/layout/vList2"/>
    <dgm:cxn modelId="{7BEB0B5D-6325-493C-BBF0-85B526745E2F}" type="presParOf" srcId="{C35AA6F9-C095-4A71-8F23-46A9A390091F}" destId="{FFABA7F4-9F37-4A5F-887D-9F8F9E05337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7B1458-38F4-4E52-B9FF-A79D90161C8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E9AB2B4-3FEF-4F86-8EB0-2EDDDC7280EE}">
      <dgm:prSet/>
      <dgm:spPr/>
      <dgm:t>
        <a:bodyPr/>
        <a:lstStyle/>
        <a:p>
          <a:r>
            <a:rPr lang="en-US"/>
            <a:t>Regular monitoring every 6 to 12 months to monitor the progression of disease.</a:t>
          </a:r>
        </a:p>
      </dgm:t>
    </dgm:pt>
    <dgm:pt modelId="{DB4DAE95-050D-4385-8A0B-7C257544FB4C}" type="parTrans" cxnId="{9DC8FBE6-B883-42D9-9274-13521D9FA372}">
      <dgm:prSet/>
      <dgm:spPr/>
      <dgm:t>
        <a:bodyPr/>
        <a:lstStyle/>
        <a:p>
          <a:endParaRPr lang="en-US"/>
        </a:p>
      </dgm:t>
    </dgm:pt>
    <dgm:pt modelId="{08CFE3F8-34E3-40EC-8057-B40618D4D78C}" type="sibTrans" cxnId="{9DC8FBE6-B883-42D9-9274-13521D9FA372}">
      <dgm:prSet/>
      <dgm:spPr/>
      <dgm:t>
        <a:bodyPr/>
        <a:lstStyle/>
        <a:p>
          <a:endParaRPr lang="en-US"/>
        </a:p>
      </dgm:t>
    </dgm:pt>
    <dgm:pt modelId="{6CEF93FD-17A3-45E1-9226-A8702900D2A1}">
      <dgm:prSet/>
      <dgm:spPr/>
      <dgm:t>
        <a:bodyPr/>
        <a:lstStyle/>
        <a:p>
          <a:r>
            <a:rPr lang="en-US"/>
            <a:t>Symptom or behavioral changes </a:t>
          </a:r>
        </a:p>
      </dgm:t>
    </dgm:pt>
    <dgm:pt modelId="{6118093E-E0D0-4DC7-A0E6-1627D205964B}" type="parTrans" cxnId="{3A732AED-F083-4401-8C90-685486206B0B}">
      <dgm:prSet/>
      <dgm:spPr/>
      <dgm:t>
        <a:bodyPr/>
        <a:lstStyle/>
        <a:p>
          <a:endParaRPr lang="en-US"/>
        </a:p>
      </dgm:t>
    </dgm:pt>
    <dgm:pt modelId="{043BD57C-3998-476C-AD49-0259E776EE0A}" type="sibTrans" cxnId="{3A732AED-F083-4401-8C90-685486206B0B}">
      <dgm:prSet/>
      <dgm:spPr/>
      <dgm:t>
        <a:bodyPr/>
        <a:lstStyle/>
        <a:p>
          <a:endParaRPr lang="en-US"/>
        </a:p>
      </dgm:t>
    </dgm:pt>
    <dgm:pt modelId="{B445A825-56A4-49CA-BEA9-BE5D1ECC04BB}">
      <dgm:prSet/>
      <dgm:spPr/>
      <dgm:t>
        <a:bodyPr/>
        <a:lstStyle/>
        <a:p>
          <a:r>
            <a:rPr lang="en-US"/>
            <a:t>Care Plan Adjustments</a:t>
          </a:r>
        </a:p>
      </dgm:t>
    </dgm:pt>
    <dgm:pt modelId="{E03F4895-BDB9-48EF-91E3-0A280E8CF48D}" type="parTrans" cxnId="{F4065ABD-6EED-45B8-AE4D-536E126B8853}">
      <dgm:prSet/>
      <dgm:spPr/>
      <dgm:t>
        <a:bodyPr/>
        <a:lstStyle/>
        <a:p>
          <a:endParaRPr lang="en-US"/>
        </a:p>
      </dgm:t>
    </dgm:pt>
    <dgm:pt modelId="{D3EB4D25-CE54-465A-AD75-980153464A5F}" type="sibTrans" cxnId="{F4065ABD-6EED-45B8-AE4D-536E126B8853}">
      <dgm:prSet/>
      <dgm:spPr/>
      <dgm:t>
        <a:bodyPr/>
        <a:lstStyle/>
        <a:p>
          <a:endParaRPr lang="en-US"/>
        </a:p>
      </dgm:t>
    </dgm:pt>
    <dgm:pt modelId="{A9709497-714D-4A1C-B7FB-C713CEBA2D7E}" type="pres">
      <dgm:prSet presAssocID="{BE7B1458-38F4-4E52-B9FF-A79D90161C8B}" presName="root" presStyleCnt="0">
        <dgm:presLayoutVars>
          <dgm:dir/>
          <dgm:resizeHandles val="exact"/>
        </dgm:presLayoutVars>
      </dgm:prSet>
      <dgm:spPr/>
    </dgm:pt>
    <dgm:pt modelId="{59725579-305C-4236-99F0-503F07A012AF}" type="pres">
      <dgm:prSet presAssocID="{0E9AB2B4-3FEF-4F86-8EB0-2EDDDC7280EE}" presName="compNode" presStyleCnt="0"/>
      <dgm:spPr/>
    </dgm:pt>
    <dgm:pt modelId="{DB6A1E25-C31C-4C4D-884E-010FE2816089}" type="pres">
      <dgm:prSet presAssocID="{0E9AB2B4-3FEF-4F86-8EB0-2EDDDC7280EE}" presName="bgRect" presStyleLbl="bgShp" presStyleIdx="0" presStyleCnt="3"/>
      <dgm:spPr/>
    </dgm:pt>
    <dgm:pt modelId="{35666814-A9B7-4D23-A450-6F37DD3654BA}" type="pres">
      <dgm:prSet presAssocID="{0E9AB2B4-3FEF-4F86-8EB0-2EDDDC7280E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9AD75614-ED04-454C-8249-FB31B668B11A}" type="pres">
      <dgm:prSet presAssocID="{0E9AB2B4-3FEF-4F86-8EB0-2EDDDC7280EE}" presName="spaceRect" presStyleCnt="0"/>
      <dgm:spPr/>
    </dgm:pt>
    <dgm:pt modelId="{0DF9050E-0457-4E9F-8C96-61C96CB99DEB}" type="pres">
      <dgm:prSet presAssocID="{0E9AB2B4-3FEF-4F86-8EB0-2EDDDC7280EE}" presName="parTx" presStyleLbl="revTx" presStyleIdx="0" presStyleCnt="3">
        <dgm:presLayoutVars>
          <dgm:chMax val="0"/>
          <dgm:chPref val="0"/>
        </dgm:presLayoutVars>
      </dgm:prSet>
      <dgm:spPr/>
    </dgm:pt>
    <dgm:pt modelId="{747184AA-03A8-40FF-BF3F-2BF091E8B8FA}" type="pres">
      <dgm:prSet presAssocID="{08CFE3F8-34E3-40EC-8057-B40618D4D78C}" presName="sibTrans" presStyleCnt="0"/>
      <dgm:spPr/>
    </dgm:pt>
    <dgm:pt modelId="{AE8AC920-6569-4F18-808C-569728F4DDF0}" type="pres">
      <dgm:prSet presAssocID="{6CEF93FD-17A3-45E1-9226-A8702900D2A1}" presName="compNode" presStyleCnt="0"/>
      <dgm:spPr/>
    </dgm:pt>
    <dgm:pt modelId="{EB5A64D1-9AAB-4872-AA6B-DCF4853CFE70}" type="pres">
      <dgm:prSet presAssocID="{6CEF93FD-17A3-45E1-9226-A8702900D2A1}" presName="bgRect" presStyleLbl="bgShp" presStyleIdx="1" presStyleCnt="3"/>
      <dgm:spPr/>
    </dgm:pt>
    <dgm:pt modelId="{548CB55E-FB76-4FFF-8438-82850C76CE78}" type="pres">
      <dgm:prSet presAssocID="{6CEF93FD-17A3-45E1-9226-A8702900D2A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B6ABB118-AA10-4847-9132-0307542CB122}" type="pres">
      <dgm:prSet presAssocID="{6CEF93FD-17A3-45E1-9226-A8702900D2A1}" presName="spaceRect" presStyleCnt="0"/>
      <dgm:spPr/>
    </dgm:pt>
    <dgm:pt modelId="{396FDA4F-1A29-486C-B5C8-476C79DAC653}" type="pres">
      <dgm:prSet presAssocID="{6CEF93FD-17A3-45E1-9226-A8702900D2A1}" presName="parTx" presStyleLbl="revTx" presStyleIdx="1" presStyleCnt="3">
        <dgm:presLayoutVars>
          <dgm:chMax val="0"/>
          <dgm:chPref val="0"/>
        </dgm:presLayoutVars>
      </dgm:prSet>
      <dgm:spPr/>
    </dgm:pt>
    <dgm:pt modelId="{0F2EC301-41C3-4206-A7B6-3E4AFA0A5E52}" type="pres">
      <dgm:prSet presAssocID="{043BD57C-3998-476C-AD49-0259E776EE0A}" presName="sibTrans" presStyleCnt="0"/>
      <dgm:spPr/>
    </dgm:pt>
    <dgm:pt modelId="{49CD197F-14B4-4B29-A8F4-9141251A2FF5}" type="pres">
      <dgm:prSet presAssocID="{B445A825-56A4-49CA-BEA9-BE5D1ECC04BB}" presName="compNode" presStyleCnt="0"/>
      <dgm:spPr/>
    </dgm:pt>
    <dgm:pt modelId="{06847BB8-38C0-4B22-857A-8846C219FB29}" type="pres">
      <dgm:prSet presAssocID="{B445A825-56A4-49CA-BEA9-BE5D1ECC04BB}" presName="bgRect" presStyleLbl="bgShp" presStyleIdx="2" presStyleCnt="3"/>
      <dgm:spPr/>
    </dgm:pt>
    <dgm:pt modelId="{730563BE-458E-41BE-8128-85A643B1450F}" type="pres">
      <dgm:prSet presAssocID="{B445A825-56A4-49CA-BEA9-BE5D1ECC04B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C28E0B4-21A2-4FBD-893C-887E0AA4DC8F}" type="pres">
      <dgm:prSet presAssocID="{B445A825-56A4-49CA-BEA9-BE5D1ECC04BB}" presName="spaceRect" presStyleCnt="0"/>
      <dgm:spPr/>
    </dgm:pt>
    <dgm:pt modelId="{9CB60F27-68A8-48CF-B574-997A94C97CA4}" type="pres">
      <dgm:prSet presAssocID="{B445A825-56A4-49CA-BEA9-BE5D1ECC04B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C489C03-2463-4C19-8EE2-43C100C77A13}" type="presOf" srcId="{0E9AB2B4-3FEF-4F86-8EB0-2EDDDC7280EE}" destId="{0DF9050E-0457-4E9F-8C96-61C96CB99DEB}" srcOrd="0" destOrd="0" presId="urn:microsoft.com/office/officeart/2018/2/layout/IconVerticalSolidList"/>
    <dgm:cxn modelId="{5AC0CA61-3C8E-4601-8CC8-5CA3381C1D6B}" type="presOf" srcId="{6CEF93FD-17A3-45E1-9226-A8702900D2A1}" destId="{396FDA4F-1A29-486C-B5C8-476C79DAC653}" srcOrd="0" destOrd="0" presId="urn:microsoft.com/office/officeart/2018/2/layout/IconVerticalSolidList"/>
    <dgm:cxn modelId="{033D427F-D620-4290-9BDB-37E590C08914}" type="presOf" srcId="{BE7B1458-38F4-4E52-B9FF-A79D90161C8B}" destId="{A9709497-714D-4A1C-B7FB-C713CEBA2D7E}" srcOrd="0" destOrd="0" presId="urn:microsoft.com/office/officeart/2018/2/layout/IconVerticalSolidList"/>
    <dgm:cxn modelId="{1D076BA5-F737-4194-A7CC-1D608BF4686B}" type="presOf" srcId="{B445A825-56A4-49CA-BEA9-BE5D1ECC04BB}" destId="{9CB60F27-68A8-48CF-B574-997A94C97CA4}" srcOrd="0" destOrd="0" presId="urn:microsoft.com/office/officeart/2018/2/layout/IconVerticalSolidList"/>
    <dgm:cxn modelId="{F4065ABD-6EED-45B8-AE4D-536E126B8853}" srcId="{BE7B1458-38F4-4E52-B9FF-A79D90161C8B}" destId="{B445A825-56A4-49CA-BEA9-BE5D1ECC04BB}" srcOrd="2" destOrd="0" parTransId="{E03F4895-BDB9-48EF-91E3-0A280E8CF48D}" sibTransId="{D3EB4D25-CE54-465A-AD75-980153464A5F}"/>
    <dgm:cxn modelId="{9DC8FBE6-B883-42D9-9274-13521D9FA372}" srcId="{BE7B1458-38F4-4E52-B9FF-A79D90161C8B}" destId="{0E9AB2B4-3FEF-4F86-8EB0-2EDDDC7280EE}" srcOrd="0" destOrd="0" parTransId="{DB4DAE95-050D-4385-8A0B-7C257544FB4C}" sibTransId="{08CFE3F8-34E3-40EC-8057-B40618D4D78C}"/>
    <dgm:cxn modelId="{3A732AED-F083-4401-8C90-685486206B0B}" srcId="{BE7B1458-38F4-4E52-B9FF-A79D90161C8B}" destId="{6CEF93FD-17A3-45E1-9226-A8702900D2A1}" srcOrd="1" destOrd="0" parTransId="{6118093E-E0D0-4DC7-A0E6-1627D205964B}" sibTransId="{043BD57C-3998-476C-AD49-0259E776EE0A}"/>
    <dgm:cxn modelId="{2833761F-B683-4804-9C28-BD9E1D9AF859}" type="presParOf" srcId="{A9709497-714D-4A1C-B7FB-C713CEBA2D7E}" destId="{59725579-305C-4236-99F0-503F07A012AF}" srcOrd="0" destOrd="0" presId="urn:microsoft.com/office/officeart/2018/2/layout/IconVerticalSolidList"/>
    <dgm:cxn modelId="{716BCACC-A46F-4C44-B775-87621AD01990}" type="presParOf" srcId="{59725579-305C-4236-99F0-503F07A012AF}" destId="{DB6A1E25-C31C-4C4D-884E-010FE2816089}" srcOrd="0" destOrd="0" presId="urn:microsoft.com/office/officeart/2018/2/layout/IconVerticalSolidList"/>
    <dgm:cxn modelId="{1F5CC46B-221E-49AB-B716-000188BFE92E}" type="presParOf" srcId="{59725579-305C-4236-99F0-503F07A012AF}" destId="{35666814-A9B7-4D23-A450-6F37DD3654BA}" srcOrd="1" destOrd="0" presId="urn:microsoft.com/office/officeart/2018/2/layout/IconVerticalSolidList"/>
    <dgm:cxn modelId="{B9E5573D-B4B3-4157-AFB2-17B727A85461}" type="presParOf" srcId="{59725579-305C-4236-99F0-503F07A012AF}" destId="{9AD75614-ED04-454C-8249-FB31B668B11A}" srcOrd="2" destOrd="0" presId="urn:microsoft.com/office/officeart/2018/2/layout/IconVerticalSolidList"/>
    <dgm:cxn modelId="{BEA79A35-C44E-4137-A2FB-6CF89DC53624}" type="presParOf" srcId="{59725579-305C-4236-99F0-503F07A012AF}" destId="{0DF9050E-0457-4E9F-8C96-61C96CB99DEB}" srcOrd="3" destOrd="0" presId="urn:microsoft.com/office/officeart/2018/2/layout/IconVerticalSolidList"/>
    <dgm:cxn modelId="{1C3223C0-8252-4041-BD48-C4D7F7C081A4}" type="presParOf" srcId="{A9709497-714D-4A1C-B7FB-C713CEBA2D7E}" destId="{747184AA-03A8-40FF-BF3F-2BF091E8B8FA}" srcOrd="1" destOrd="0" presId="urn:microsoft.com/office/officeart/2018/2/layout/IconVerticalSolidList"/>
    <dgm:cxn modelId="{4034773F-FB00-48F6-993E-4907E914AEC4}" type="presParOf" srcId="{A9709497-714D-4A1C-B7FB-C713CEBA2D7E}" destId="{AE8AC920-6569-4F18-808C-569728F4DDF0}" srcOrd="2" destOrd="0" presId="urn:microsoft.com/office/officeart/2018/2/layout/IconVerticalSolidList"/>
    <dgm:cxn modelId="{B0C2578B-6DBA-480A-9AEC-F20949F407EF}" type="presParOf" srcId="{AE8AC920-6569-4F18-808C-569728F4DDF0}" destId="{EB5A64D1-9AAB-4872-AA6B-DCF4853CFE70}" srcOrd="0" destOrd="0" presId="urn:microsoft.com/office/officeart/2018/2/layout/IconVerticalSolidList"/>
    <dgm:cxn modelId="{D862AA2B-5510-422A-BA0D-69DC18EAD75C}" type="presParOf" srcId="{AE8AC920-6569-4F18-808C-569728F4DDF0}" destId="{548CB55E-FB76-4FFF-8438-82850C76CE78}" srcOrd="1" destOrd="0" presId="urn:microsoft.com/office/officeart/2018/2/layout/IconVerticalSolidList"/>
    <dgm:cxn modelId="{56CBEEDB-2F5E-41E5-ABA8-4CDAA324505F}" type="presParOf" srcId="{AE8AC920-6569-4F18-808C-569728F4DDF0}" destId="{B6ABB118-AA10-4847-9132-0307542CB122}" srcOrd="2" destOrd="0" presId="urn:microsoft.com/office/officeart/2018/2/layout/IconVerticalSolidList"/>
    <dgm:cxn modelId="{F38DC642-D1CC-4B3C-97D7-2ABD3984F004}" type="presParOf" srcId="{AE8AC920-6569-4F18-808C-569728F4DDF0}" destId="{396FDA4F-1A29-486C-B5C8-476C79DAC653}" srcOrd="3" destOrd="0" presId="urn:microsoft.com/office/officeart/2018/2/layout/IconVerticalSolidList"/>
    <dgm:cxn modelId="{B755ACE8-6D0E-4EAD-9C7B-75870FD39F64}" type="presParOf" srcId="{A9709497-714D-4A1C-B7FB-C713CEBA2D7E}" destId="{0F2EC301-41C3-4206-A7B6-3E4AFA0A5E52}" srcOrd="3" destOrd="0" presId="urn:microsoft.com/office/officeart/2018/2/layout/IconVerticalSolidList"/>
    <dgm:cxn modelId="{C2C8170D-2791-40EC-A96E-57661BEDF77B}" type="presParOf" srcId="{A9709497-714D-4A1C-B7FB-C713CEBA2D7E}" destId="{49CD197F-14B4-4B29-A8F4-9141251A2FF5}" srcOrd="4" destOrd="0" presId="urn:microsoft.com/office/officeart/2018/2/layout/IconVerticalSolidList"/>
    <dgm:cxn modelId="{011E7154-C08F-4437-976F-84D4A91DB37B}" type="presParOf" srcId="{49CD197F-14B4-4B29-A8F4-9141251A2FF5}" destId="{06847BB8-38C0-4B22-857A-8846C219FB29}" srcOrd="0" destOrd="0" presId="urn:microsoft.com/office/officeart/2018/2/layout/IconVerticalSolidList"/>
    <dgm:cxn modelId="{6169C2AC-8C9B-4CC7-B184-BFBDDDC347E2}" type="presParOf" srcId="{49CD197F-14B4-4B29-A8F4-9141251A2FF5}" destId="{730563BE-458E-41BE-8128-85A643B1450F}" srcOrd="1" destOrd="0" presId="urn:microsoft.com/office/officeart/2018/2/layout/IconVerticalSolidList"/>
    <dgm:cxn modelId="{473F6BDA-9D8B-461D-BAAA-20CC9DA08CA3}" type="presParOf" srcId="{49CD197F-14B4-4B29-A8F4-9141251A2FF5}" destId="{FC28E0B4-21A2-4FBD-893C-887E0AA4DC8F}" srcOrd="2" destOrd="0" presId="urn:microsoft.com/office/officeart/2018/2/layout/IconVerticalSolidList"/>
    <dgm:cxn modelId="{BE7DA9E8-4612-4889-BB74-211C4EEC347E}" type="presParOf" srcId="{49CD197F-14B4-4B29-A8F4-9141251A2FF5}" destId="{9CB60F27-68A8-48CF-B574-997A94C97CA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CEC6F9-E902-4519-8E0D-3D54646F951F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AFAB34-CA2C-4295-8B34-CABDB40CE1CE}">
      <dgm:prSet phldrT="[Text]" custT="1"/>
      <dgm:spPr>
        <a:xfrm>
          <a:off x="5259" y="792"/>
          <a:ext cx="5220504" cy="999119"/>
        </a:xfrm>
        <a:prstGeom prst="round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  <a:buNone/>
          </a:pPr>
          <a:r>
            <a:rPr lang="en-US" sz="1500" b="1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A Medical Assessment to Determine or Confirm Whether Somone has Dementia</a:t>
          </a:r>
        </a:p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en-US" sz="13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Examples: Comprehensive medical exam; Dementia diagnostic assessment; Neuropsychological testing</a:t>
          </a:r>
        </a:p>
      </dgm:t>
    </dgm:pt>
    <dgm:pt modelId="{A307B966-C0D1-466C-818D-10F3EF1EA472}" type="parTrans" cxnId="{5EA8015B-C341-45C4-9645-63C496EFA27B}">
      <dgm:prSet/>
      <dgm:spPr/>
      <dgm:t>
        <a:bodyPr/>
        <a:lstStyle/>
        <a:p>
          <a:endParaRPr lang="en-US"/>
        </a:p>
      </dgm:t>
    </dgm:pt>
    <dgm:pt modelId="{B139DF32-0FB9-4CC6-BCDB-517C9F16D01A}" type="sibTrans" cxnId="{5EA8015B-C341-45C4-9645-63C496EFA27B}">
      <dgm:prSet/>
      <dgm:spPr/>
      <dgm:t>
        <a:bodyPr/>
        <a:lstStyle/>
        <a:p>
          <a:endParaRPr lang="en-US"/>
        </a:p>
      </dgm:t>
    </dgm:pt>
    <dgm:pt modelId="{00F093AB-CA3D-4841-860D-6EEC8927ABE3}">
      <dgm:prSet phldrT="[Text]" custT="1"/>
      <dgm:spPr>
        <a:xfrm>
          <a:off x="5259" y="2198855"/>
          <a:ext cx="5220504" cy="999119"/>
        </a:xfrm>
        <a:prstGeom prst="round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500" b="1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Care Planning and Managing Care for Memory Loss, Dementia, and Caregiving</a:t>
          </a:r>
        </a:p>
        <a:p>
          <a:pPr>
            <a:buNone/>
          </a:pPr>
          <a:r>
            <a:rPr lang="en-US" sz="13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Examples: Find solutions to concerns or problems; Personalized care planning; Find and coordinate medical and non-medical services; Emotional support </a:t>
          </a:r>
        </a:p>
      </dgm:t>
    </dgm:pt>
    <dgm:pt modelId="{FBED9671-1164-44F5-8AB7-4F932F7A8B67}" type="parTrans" cxnId="{2D6A0E5D-67DD-4A45-875F-408F718DBCB2}">
      <dgm:prSet/>
      <dgm:spPr/>
      <dgm:t>
        <a:bodyPr/>
        <a:lstStyle/>
        <a:p>
          <a:endParaRPr lang="en-US"/>
        </a:p>
      </dgm:t>
    </dgm:pt>
    <dgm:pt modelId="{3500E1BB-793C-49A4-BBDD-B706B89C220C}" type="sibTrans" cxnId="{2D6A0E5D-67DD-4A45-875F-408F718DBCB2}">
      <dgm:prSet/>
      <dgm:spPr/>
      <dgm:t>
        <a:bodyPr/>
        <a:lstStyle/>
        <a:p>
          <a:endParaRPr lang="en-US"/>
        </a:p>
      </dgm:t>
    </dgm:pt>
    <dgm:pt modelId="{093475DD-F57F-4C51-AD8A-0091F47EE8CA}">
      <dgm:prSet phldrT="[Text]" custT="1"/>
      <dgm:spPr>
        <a:xfrm>
          <a:off x="5259" y="1099824"/>
          <a:ext cx="5220504" cy="999119"/>
        </a:xfrm>
        <a:prstGeom prst="round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>
            <a:lnSpc>
              <a:spcPct val="90000"/>
            </a:lnSpc>
            <a:spcAft>
              <a:spcPct val="35000"/>
            </a:spcAft>
            <a:buNone/>
          </a:pPr>
          <a:r>
            <a:rPr lang="en-US" sz="1500" b="1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Basic Information on Memory Loss or Dementia </a:t>
          </a:r>
        </a:p>
        <a:p>
          <a:pPr algn="ctr">
            <a:lnSpc>
              <a:spcPct val="100000"/>
            </a:lnSpc>
            <a:spcAft>
              <a:spcPts val="0"/>
            </a:spcAft>
            <a:buNone/>
          </a:pPr>
          <a:r>
            <a:rPr lang="en-US" sz="13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Examples: Recognizing symptoms and warning signs; Treatment options; Normal aging vs. dementia; Assistance for persons living with memory loss or dementia and support for family and friend caregivers</a:t>
          </a:r>
        </a:p>
      </dgm:t>
    </dgm:pt>
    <dgm:pt modelId="{5825FB8B-83CF-4934-B3BA-8D125A1E7D4F}" type="sibTrans" cxnId="{3FDC77AA-C032-46CE-BC20-DBAEB59B1B73}">
      <dgm:prSet/>
      <dgm:spPr/>
      <dgm:t>
        <a:bodyPr/>
        <a:lstStyle/>
        <a:p>
          <a:endParaRPr lang="en-US"/>
        </a:p>
      </dgm:t>
    </dgm:pt>
    <dgm:pt modelId="{9D9A22E9-E6B7-4A95-A9C0-95554A5B9EE5}" type="parTrans" cxnId="{3FDC77AA-C032-46CE-BC20-DBAEB59B1B73}">
      <dgm:prSet/>
      <dgm:spPr/>
      <dgm:t>
        <a:bodyPr/>
        <a:lstStyle/>
        <a:p>
          <a:endParaRPr lang="en-US"/>
        </a:p>
      </dgm:t>
    </dgm:pt>
    <dgm:pt modelId="{FEB71D9C-C176-47C2-A051-407BAD849DAB}">
      <dgm:prSet custT="1"/>
      <dgm:spPr>
        <a:solidFill>
          <a:srgbClr val="D4D9EC"/>
        </a:solidFill>
      </dgm:spPr>
      <dgm:t>
        <a:bodyPr/>
        <a:lstStyle/>
        <a:p>
          <a:pPr>
            <a:buFont typeface="Symbol" panose="05050102010706020507" pitchFamily="18" charset="2"/>
            <a:buChar char=""/>
          </a:pPr>
          <a:endParaRPr lang="en-US" sz="800">
            <a:solidFill>
              <a:srgbClr val="C00000"/>
            </a:solidFill>
          </a:endParaRPr>
        </a:p>
      </dgm:t>
    </dgm:pt>
    <dgm:pt modelId="{0FAFFAF6-FCCA-467A-B794-2C6D33E405F8}" type="parTrans" cxnId="{EE3C62AC-A3D3-4B91-A46E-B6B770E8DA60}">
      <dgm:prSet/>
      <dgm:spPr/>
      <dgm:t>
        <a:bodyPr/>
        <a:lstStyle/>
        <a:p>
          <a:endParaRPr lang="en-US"/>
        </a:p>
      </dgm:t>
    </dgm:pt>
    <dgm:pt modelId="{2F54A5B5-0EE6-4450-9EF3-E29C55A4CF74}" type="sibTrans" cxnId="{EE3C62AC-A3D3-4B91-A46E-B6B770E8DA60}">
      <dgm:prSet/>
      <dgm:spPr/>
      <dgm:t>
        <a:bodyPr/>
        <a:lstStyle/>
        <a:p>
          <a:endParaRPr lang="en-US"/>
        </a:p>
      </dgm:t>
    </dgm:pt>
    <dgm:pt modelId="{FFDCF7B4-7063-4FB4-9A37-C5BEFBCEFDD8}">
      <dgm:prSet custT="1"/>
      <dgm:spPr>
        <a:solidFill>
          <a:srgbClr val="D4D9EC"/>
        </a:solidFill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1300">
              <a:solidFill>
                <a:srgbClr val="C00000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Dementia Diagnostic Centers</a:t>
          </a:r>
          <a:endParaRPr lang="en-US" sz="1300">
            <a:solidFill>
              <a:srgbClr val="C00000"/>
            </a:solidFill>
          </a:endParaRPr>
        </a:p>
      </dgm:t>
    </dgm:pt>
    <dgm:pt modelId="{03BC5417-FD88-4FDB-BA95-0B8F610C0B64}" type="parTrans" cxnId="{53BF1B35-6026-4D25-8A34-D5D6C388EE4C}">
      <dgm:prSet/>
      <dgm:spPr/>
      <dgm:t>
        <a:bodyPr/>
        <a:lstStyle/>
        <a:p>
          <a:endParaRPr lang="en-US"/>
        </a:p>
      </dgm:t>
    </dgm:pt>
    <dgm:pt modelId="{49B316A7-69D8-4DD9-86FC-394ED3961AAE}" type="sibTrans" cxnId="{53BF1B35-6026-4D25-8A34-D5D6C388EE4C}">
      <dgm:prSet/>
      <dgm:spPr/>
      <dgm:t>
        <a:bodyPr/>
        <a:lstStyle/>
        <a:p>
          <a:endParaRPr lang="en-US"/>
        </a:p>
      </dgm:t>
    </dgm:pt>
    <dgm:pt modelId="{33D2F32A-1730-4367-8AEE-013D3C69D001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1300">
              <a:solidFill>
                <a:srgbClr val="C00000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Golden Buckeye Center for Dementia Caregiving </a:t>
          </a:r>
          <a:endParaRPr lang="en-US" sz="1300">
            <a:solidFill>
              <a:srgbClr val="C00000"/>
            </a:solidFill>
          </a:endParaRPr>
        </a:p>
      </dgm:t>
    </dgm:pt>
    <dgm:pt modelId="{30A1FBD8-9A1A-44A2-9431-07FC5215D92D}" type="parTrans" cxnId="{AC7BAE0A-A892-4F9A-88D6-567AABABDBB4}">
      <dgm:prSet/>
      <dgm:spPr/>
      <dgm:t>
        <a:bodyPr/>
        <a:lstStyle/>
        <a:p>
          <a:endParaRPr lang="en-US"/>
        </a:p>
      </dgm:t>
    </dgm:pt>
    <dgm:pt modelId="{F9064BF1-6F45-411C-A90C-87D572D5FF4A}" type="sibTrans" cxnId="{AC7BAE0A-A892-4F9A-88D6-567AABABDBB4}">
      <dgm:prSet/>
      <dgm:spPr/>
      <dgm:t>
        <a:bodyPr/>
        <a:lstStyle/>
        <a:p>
          <a:endParaRPr lang="en-US"/>
        </a:p>
      </dgm:t>
    </dgm:pt>
    <dgm:pt modelId="{1DDD28ED-5151-4733-AC23-C61298E13682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1300">
              <a:solidFill>
                <a:srgbClr val="C00000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Alzheimer’s Association </a:t>
          </a:r>
          <a:endParaRPr lang="en-US" sz="1300">
            <a:solidFill>
              <a:srgbClr val="C00000"/>
            </a:solidFill>
          </a:endParaRPr>
        </a:p>
      </dgm:t>
    </dgm:pt>
    <dgm:pt modelId="{57A86569-93A0-4B56-8345-129B81A9EE3B}" type="parTrans" cxnId="{76A9A376-4F2C-4B86-B1F5-E396DDF10B1C}">
      <dgm:prSet/>
      <dgm:spPr/>
      <dgm:t>
        <a:bodyPr/>
        <a:lstStyle/>
        <a:p>
          <a:endParaRPr lang="en-US"/>
        </a:p>
      </dgm:t>
    </dgm:pt>
    <dgm:pt modelId="{200FE95C-87E9-4F3E-8110-29424BDB0EFB}" type="sibTrans" cxnId="{76A9A376-4F2C-4B86-B1F5-E396DDF10B1C}">
      <dgm:prSet/>
      <dgm:spPr/>
      <dgm:t>
        <a:bodyPr/>
        <a:lstStyle/>
        <a:p>
          <a:endParaRPr lang="en-US"/>
        </a:p>
      </dgm:t>
    </dgm:pt>
    <dgm:pt modelId="{889C9C7E-C8ED-4961-B4A2-BC2BF865BFEE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1300" u="sng">
              <a:solidFill>
                <a:srgbClr val="C00000"/>
              </a:solidFill>
            </a:rPr>
            <a:t>Other Helpful Resources</a:t>
          </a:r>
          <a:endParaRPr lang="en-US" sz="1300">
            <a:solidFill>
              <a:srgbClr val="C00000"/>
            </a:solidFill>
          </a:endParaRPr>
        </a:p>
      </dgm:t>
    </dgm:pt>
    <dgm:pt modelId="{3B2E7C8F-FA7D-404F-A2EB-9C61080030D0}" type="parTrans" cxnId="{8D921D0E-91C3-48C4-8855-B4CB3696A14C}">
      <dgm:prSet/>
      <dgm:spPr/>
      <dgm:t>
        <a:bodyPr/>
        <a:lstStyle/>
        <a:p>
          <a:endParaRPr lang="en-US"/>
        </a:p>
      </dgm:t>
    </dgm:pt>
    <dgm:pt modelId="{1E7E5611-2506-4ECD-9B9C-AF6B36AB6DB4}" type="sibTrans" cxnId="{8D921D0E-91C3-48C4-8855-B4CB3696A14C}">
      <dgm:prSet/>
      <dgm:spPr/>
      <dgm:t>
        <a:bodyPr/>
        <a:lstStyle/>
        <a:p>
          <a:endParaRPr lang="en-US"/>
        </a:p>
      </dgm:t>
    </dgm:pt>
    <dgm:pt modelId="{12E2F660-F5B3-45B3-AE5F-37F7730EE284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endParaRPr lang="en-US" sz="900">
            <a:solidFill>
              <a:srgbClr val="C00000"/>
            </a:solidFill>
          </a:endParaRPr>
        </a:p>
      </dgm:t>
    </dgm:pt>
    <dgm:pt modelId="{9870425C-F6CD-4561-B1E6-B2671151C702}" type="parTrans" cxnId="{E372FFD5-CFAA-4F32-89DF-56A99A3885BC}">
      <dgm:prSet/>
      <dgm:spPr/>
      <dgm:t>
        <a:bodyPr/>
        <a:lstStyle/>
        <a:p>
          <a:endParaRPr lang="en-US"/>
        </a:p>
      </dgm:t>
    </dgm:pt>
    <dgm:pt modelId="{7F972BA9-BB31-4BD1-8E37-2D3EB09EB778}" type="sibTrans" cxnId="{E372FFD5-CFAA-4F32-89DF-56A99A3885BC}">
      <dgm:prSet/>
      <dgm:spPr/>
      <dgm:t>
        <a:bodyPr/>
        <a:lstStyle/>
        <a:p>
          <a:endParaRPr lang="en-US"/>
        </a:p>
      </dgm:t>
    </dgm:pt>
    <dgm:pt modelId="{4DFFF318-5FBF-41E4-A86F-D53D68CA8429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1300">
              <a:solidFill>
                <a:srgbClr val="C00000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Area Agency on Aging </a:t>
          </a:r>
          <a:endParaRPr lang="en-US" sz="1300">
            <a:solidFill>
              <a:srgbClr val="C00000"/>
            </a:solidFill>
          </a:endParaRPr>
        </a:p>
      </dgm:t>
    </dgm:pt>
    <dgm:pt modelId="{6A05F1AB-D342-4157-A6F7-41330FEBC274}" type="parTrans" cxnId="{6AC4A827-6AD1-4B07-BCF0-BE2F03ABC21B}">
      <dgm:prSet/>
      <dgm:spPr/>
      <dgm:t>
        <a:bodyPr/>
        <a:lstStyle/>
        <a:p>
          <a:endParaRPr lang="en-US"/>
        </a:p>
      </dgm:t>
    </dgm:pt>
    <dgm:pt modelId="{7550CB8C-B7AC-4196-8197-288E8CAA8FA2}" type="sibTrans" cxnId="{6AC4A827-6AD1-4B07-BCF0-BE2F03ABC21B}">
      <dgm:prSet/>
      <dgm:spPr/>
      <dgm:t>
        <a:bodyPr/>
        <a:lstStyle/>
        <a:p>
          <a:endParaRPr lang="en-US"/>
        </a:p>
      </dgm:t>
    </dgm:pt>
    <dgm:pt modelId="{91DFA2B1-4E3B-4B0D-801E-18FEDFACF787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1300">
              <a:solidFill>
                <a:srgbClr val="C00000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Best Programs for Caregiving</a:t>
          </a:r>
          <a:endParaRPr lang="en-US" sz="1300">
            <a:solidFill>
              <a:srgbClr val="C00000"/>
            </a:solidFill>
          </a:endParaRPr>
        </a:p>
      </dgm:t>
    </dgm:pt>
    <dgm:pt modelId="{5A5117C1-DCF9-43C6-ABCA-552097D5E7D9}" type="parTrans" cxnId="{442C7DF5-2752-454E-97F6-43065E525393}">
      <dgm:prSet/>
      <dgm:spPr/>
      <dgm:t>
        <a:bodyPr/>
        <a:lstStyle/>
        <a:p>
          <a:endParaRPr lang="en-US"/>
        </a:p>
      </dgm:t>
    </dgm:pt>
    <dgm:pt modelId="{5F34B5AE-2E41-4DB9-AC00-21043B5352C2}" type="sibTrans" cxnId="{442C7DF5-2752-454E-97F6-43065E525393}">
      <dgm:prSet/>
      <dgm:spPr/>
      <dgm:t>
        <a:bodyPr/>
        <a:lstStyle/>
        <a:p>
          <a:endParaRPr lang="en-US"/>
        </a:p>
      </dgm:t>
    </dgm:pt>
    <dgm:pt modelId="{70150833-28F9-4A51-841E-F8F3790A6E30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endParaRPr lang="en-US" sz="1300">
            <a:solidFill>
              <a:srgbClr val="C00000"/>
            </a:solidFill>
          </a:endParaRPr>
        </a:p>
      </dgm:t>
    </dgm:pt>
    <dgm:pt modelId="{E79EE9DC-9122-4D55-B409-819199463300}" type="parTrans" cxnId="{0298BE31-2F52-4776-88B9-C31BDAC5554E}">
      <dgm:prSet/>
      <dgm:spPr/>
      <dgm:t>
        <a:bodyPr/>
        <a:lstStyle/>
        <a:p>
          <a:endParaRPr lang="en-US"/>
        </a:p>
      </dgm:t>
    </dgm:pt>
    <dgm:pt modelId="{CD42F85F-4C61-4251-9F55-FFAB0175FE14}" type="sibTrans" cxnId="{0298BE31-2F52-4776-88B9-C31BDAC5554E}">
      <dgm:prSet/>
      <dgm:spPr/>
      <dgm:t>
        <a:bodyPr/>
        <a:lstStyle/>
        <a:p>
          <a:endParaRPr lang="en-US"/>
        </a:p>
      </dgm:t>
    </dgm:pt>
    <dgm:pt modelId="{46D18D3C-83D4-4AB6-B957-2206569E1BE8}">
      <dgm:prSet custT="1"/>
      <dgm:spPr>
        <a:solidFill>
          <a:srgbClr val="D4D9EC"/>
        </a:solidFill>
      </dgm:spPr>
      <dgm:t>
        <a:bodyPr/>
        <a:lstStyle/>
        <a:p>
          <a:pPr>
            <a:buFont typeface="Symbol" panose="05050102010706020507" pitchFamily="18" charset="2"/>
            <a:buChar char=""/>
          </a:pPr>
          <a:endParaRPr lang="en-US" sz="1400">
            <a:solidFill>
              <a:srgbClr val="C00000"/>
            </a:solidFill>
          </a:endParaRPr>
        </a:p>
      </dgm:t>
    </dgm:pt>
    <dgm:pt modelId="{BEA5B4C7-F8A9-423D-86CF-BB41E8160957}" type="parTrans" cxnId="{FEDBB3E5-0B6F-4951-952E-B61FBCD5092C}">
      <dgm:prSet/>
      <dgm:spPr/>
      <dgm:t>
        <a:bodyPr/>
        <a:lstStyle/>
        <a:p>
          <a:endParaRPr lang="en-US"/>
        </a:p>
      </dgm:t>
    </dgm:pt>
    <dgm:pt modelId="{A7E908BD-7BFF-40D1-A9FA-9490BD7EF476}" type="sibTrans" cxnId="{FEDBB3E5-0B6F-4951-952E-B61FBCD5092C}">
      <dgm:prSet/>
      <dgm:spPr/>
      <dgm:t>
        <a:bodyPr/>
        <a:lstStyle/>
        <a:p>
          <a:endParaRPr lang="en-US"/>
        </a:p>
      </dgm:t>
    </dgm:pt>
    <dgm:pt modelId="{C177BD15-CDCF-43ED-B2E5-729DAFDED935}" type="pres">
      <dgm:prSet presAssocID="{ADCEC6F9-E902-4519-8E0D-3D54646F951F}" presName="Name0" presStyleCnt="0">
        <dgm:presLayoutVars>
          <dgm:dir/>
          <dgm:animLvl val="lvl"/>
          <dgm:resizeHandles/>
        </dgm:presLayoutVars>
      </dgm:prSet>
      <dgm:spPr/>
    </dgm:pt>
    <dgm:pt modelId="{E3F0F64C-47A9-41F0-BAB7-9D728A81DA46}" type="pres">
      <dgm:prSet presAssocID="{8CAFAB34-CA2C-4295-8B34-CABDB40CE1CE}" presName="linNode" presStyleCnt="0"/>
      <dgm:spPr/>
    </dgm:pt>
    <dgm:pt modelId="{206CFE14-DBF3-40FA-8169-49470EBF976C}" type="pres">
      <dgm:prSet presAssocID="{8CAFAB34-CA2C-4295-8B34-CABDB40CE1CE}" presName="parentShp" presStyleLbl="node1" presStyleIdx="0" presStyleCnt="3" custScaleX="232157">
        <dgm:presLayoutVars>
          <dgm:bulletEnabled val="1"/>
        </dgm:presLayoutVars>
      </dgm:prSet>
      <dgm:spPr/>
    </dgm:pt>
    <dgm:pt modelId="{6C706749-2A94-409E-A9F0-5D00252CA17B}" type="pres">
      <dgm:prSet presAssocID="{8CAFAB34-CA2C-4295-8B34-CABDB40CE1CE}" presName="childShp" presStyleLbl="bgAccFollowNode1" presStyleIdx="0" presStyleCnt="3">
        <dgm:presLayoutVars>
          <dgm:bulletEnabled val="1"/>
        </dgm:presLayoutVars>
      </dgm:prSet>
      <dgm:spPr/>
    </dgm:pt>
    <dgm:pt modelId="{1D4DCFBD-683E-4915-9E38-3A4B7E0003B6}" type="pres">
      <dgm:prSet presAssocID="{B139DF32-0FB9-4CC6-BCDB-517C9F16D01A}" presName="spacing" presStyleCnt="0"/>
      <dgm:spPr/>
    </dgm:pt>
    <dgm:pt modelId="{53B7814D-00D1-46BC-BC04-8A666AEE5704}" type="pres">
      <dgm:prSet presAssocID="{093475DD-F57F-4C51-AD8A-0091F47EE8CA}" presName="linNode" presStyleCnt="0"/>
      <dgm:spPr/>
    </dgm:pt>
    <dgm:pt modelId="{F2FB6645-1537-45D2-9453-1AC9E0276035}" type="pres">
      <dgm:prSet presAssocID="{093475DD-F57F-4C51-AD8A-0091F47EE8CA}" presName="parentShp" presStyleLbl="node1" presStyleIdx="1" presStyleCnt="3" custScaleX="232157" custLinFactNeighborY="322">
        <dgm:presLayoutVars>
          <dgm:bulletEnabled val="1"/>
        </dgm:presLayoutVars>
      </dgm:prSet>
      <dgm:spPr/>
    </dgm:pt>
    <dgm:pt modelId="{551D0EFA-2507-46C9-98F4-B5E420462492}" type="pres">
      <dgm:prSet presAssocID="{093475DD-F57F-4C51-AD8A-0091F47EE8CA}" presName="childShp" presStyleLbl="bgAccFollowNode1" presStyleIdx="1" presStyleCnt="3" custLinFactNeighborY="1318">
        <dgm:presLayoutVars>
          <dgm:bulletEnabled val="1"/>
        </dgm:presLayoutVars>
      </dgm:prSet>
      <dgm:spPr/>
    </dgm:pt>
    <dgm:pt modelId="{F7D8BD6B-FCDC-4E96-949E-9791FB4AD078}" type="pres">
      <dgm:prSet presAssocID="{5825FB8B-83CF-4934-B3BA-8D125A1E7D4F}" presName="spacing" presStyleCnt="0"/>
      <dgm:spPr/>
    </dgm:pt>
    <dgm:pt modelId="{8C224A96-D9F2-4A99-ABFE-0C6C67951A38}" type="pres">
      <dgm:prSet presAssocID="{00F093AB-CA3D-4841-860D-6EEC8927ABE3}" presName="linNode" presStyleCnt="0"/>
      <dgm:spPr/>
    </dgm:pt>
    <dgm:pt modelId="{C32450F4-BCBA-4393-9886-48E6E910E9B6}" type="pres">
      <dgm:prSet presAssocID="{00F093AB-CA3D-4841-860D-6EEC8927ABE3}" presName="parentShp" presStyleLbl="node1" presStyleIdx="2" presStyleCnt="3" custScaleX="232157">
        <dgm:presLayoutVars>
          <dgm:bulletEnabled val="1"/>
        </dgm:presLayoutVars>
      </dgm:prSet>
      <dgm:spPr/>
    </dgm:pt>
    <dgm:pt modelId="{790AF605-F6DE-4ECB-B15F-2989C07CF9EA}" type="pres">
      <dgm:prSet presAssocID="{00F093AB-CA3D-4841-860D-6EEC8927ABE3}" presName="childShp" presStyleLbl="bgAccFollowNode1" presStyleIdx="2" presStyleCnt="3">
        <dgm:presLayoutVars>
          <dgm:bulletEnabled val="1"/>
        </dgm:presLayoutVars>
      </dgm:prSet>
      <dgm:spPr>
        <a:xfrm>
          <a:off x="5225763" y="2198855"/>
          <a:ext cx="5877578" cy="999119"/>
        </a:xfrm>
        <a:prstGeom prst="rightArrow">
          <a:avLst>
            <a:gd name="adj1" fmla="val 75000"/>
            <a:gd name="adj2" fmla="val 50000"/>
          </a:avLst>
        </a:prstGeom>
      </dgm:spPr>
    </dgm:pt>
  </dgm:ptLst>
  <dgm:cxnLst>
    <dgm:cxn modelId="{AC7BAE0A-A892-4F9A-88D6-567AABABDBB4}" srcId="{093475DD-F57F-4C51-AD8A-0091F47EE8CA}" destId="{33D2F32A-1730-4367-8AEE-013D3C69D001}" srcOrd="1" destOrd="0" parTransId="{30A1FBD8-9A1A-44A2-9431-07FC5215D92D}" sibTransId="{F9064BF1-6F45-411C-A90C-87D572D5FF4A}"/>
    <dgm:cxn modelId="{8D921D0E-91C3-48C4-8855-B4CB3696A14C}" srcId="{093475DD-F57F-4C51-AD8A-0091F47EE8CA}" destId="{889C9C7E-C8ED-4961-B4A2-BC2BF865BFEE}" srcOrd="3" destOrd="0" parTransId="{3B2E7C8F-FA7D-404F-A2EB-9C61080030D0}" sibTransId="{1E7E5611-2506-4ECD-9B9C-AF6B36AB6DB4}"/>
    <dgm:cxn modelId="{8B246925-58E5-483C-858C-2DBB63254B19}" type="presOf" srcId="{FFDCF7B4-7063-4FB4-9A37-C5BEFBCEFDD8}" destId="{6C706749-2A94-409E-A9F0-5D00252CA17B}" srcOrd="0" destOrd="2" presId="urn:microsoft.com/office/officeart/2005/8/layout/vList6"/>
    <dgm:cxn modelId="{6AC4A827-6AD1-4B07-BCF0-BE2F03ABC21B}" srcId="{00F093AB-CA3D-4841-860D-6EEC8927ABE3}" destId="{4DFFF318-5FBF-41E4-A86F-D53D68CA8429}" srcOrd="1" destOrd="0" parTransId="{6A05F1AB-D342-4157-A6F7-41330FEBC274}" sibTransId="{7550CB8C-B7AC-4196-8197-288E8CAA8FA2}"/>
    <dgm:cxn modelId="{6D27FF30-B901-4C38-8061-DAE94F2CE80C}" type="presOf" srcId="{12E2F660-F5B3-45B3-AE5F-37F7730EE284}" destId="{551D0EFA-2507-46C9-98F4-B5E420462492}" srcOrd="0" destOrd="0" presId="urn:microsoft.com/office/officeart/2005/8/layout/vList6"/>
    <dgm:cxn modelId="{0298BE31-2F52-4776-88B9-C31BDAC5554E}" srcId="{00F093AB-CA3D-4841-860D-6EEC8927ABE3}" destId="{70150833-28F9-4A51-841E-F8F3790A6E30}" srcOrd="0" destOrd="0" parTransId="{E79EE9DC-9122-4D55-B409-819199463300}" sibTransId="{CD42F85F-4C61-4251-9F55-FFAB0175FE14}"/>
    <dgm:cxn modelId="{53BF1B35-6026-4D25-8A34-D5D6C388EE4C}" srcId="{8CAFAB34-CA2C-4295-8B34-CABDB40CE1CE}" destId="{FFDCF7B4-7063-4FB4-9A37-C5BEFBCEFDD8}" srcOrd="2" destOrd="0" parTransId="{03BC5417-FD88-4FDB-BA95-0B8F610C0B64}" sibTransId="{49B316A7-69D8-4DD9-86FC-394ED3961AAE}"/>
    <dgm:cxn modelId="{5EA8015B-C341-45C4-9645-63C496EFA27B}" srcId="{ADCEC6F9-E902-4519-8E0D-3D54646F951F}" destId="{8CAFAB34-CA2C-4295-8B34-CABDB40CE1CE}" srcOrd="0" destOrd="0" parTransId="{A307B966-C0D1-466C-818D-10F3EF1EA472}" sibTransId="{B139DF32-0FB9-4CC6-BCDB-517C9F16D01A}"/>
    <dgm:cxn modelId="{2D6A0E5D-67DD-4A45-875F-408F718DBCB2}" srcId="{ADCEC6F9-E902-4519-8E0D-3D54646F951F}" destId="{00F093AB-CA3D-4841-860D-6EEC8927ABE3}" srcOrd="2" destOrd="0" parTransId="{FBED9671-1164-44F5-8AB7-4F932F7A8B67}" sibTransId="{3500E1BB-793C-49A4-BBDD-B706B89C220C}"/>
    <dgm:cxn modelId="{3B084E61-BDCF-4CB2-8B50-BB431855063E}" type="presOf" srcId="{889C9C7E-C8ED-4961-B4A2-BC2BF865BFEE}" destId="{551D0EFA-2507-46C9-98F4-B5E420462492}" srcOrd="0" destOrd="3" presId="urn:microsoft.com/office/officeart/2005/8/layout/vList6"/>
    <dgm:cxn modelId="{7717484A-A9B9-4699-B7F2-6BF15795B190}" type="presOf" srcId="{1DDD28ED-5151-4733-AC23-C61298E13682}" destId="{551D0EFA-2507-46C9-98F4-B5E420462492}" srcOrd="0" destOrd="2" presId="urn:microsoft.com/office/officeart/2005/8/layout/vList6"/>
    <dgm:cxn modelId="{1364654F-D330-4C2B-932E-7F4EFF9BFA47}" type="presOf" srcId="{093475DD-F57F-4C51-AD8A-0091F47EE8CA}" destId="{F2FB6645-1537-45D2-9453-1AC9E0276035}" srcOrd="0" destOrd="0" presId="urn:microsoft.com/office/officeart/2005/8/layout/vList6"/>
    <dgm:cxn modelId="{A67CB071-C04E-4E2B-867C-EC4AEA6D808D}" type="presOf" srcId="{70150833-28F9-4A51-841E-F8F3790A6E30}" destId="{790AF605-F6DE-4ECB-B15F-2989C07CF9EA}" srcOrd="0" destOrd="0" presId="urn:microsoft.com/office/officeart/2005/8/layout/vList6"/>
    <dgm:cxn modelId="{76A9A376-4F2C-4B86-B1F5-E396DDF10B1C}" srcId="{093475DD-F57F-4C51-AD8A-0091F47EE8CA}" destId="{1DDD28ED-5151-4733-AC23-C61298E13682}" srcOrd="2" destOrd="0" parTransId="{57A86569-93A0-4B56-8345-129B81A9EE3B}" sibTransId="{200FE95C-87E9-4F3E-8110-29424BDB0EFB}"/>
    <dgm:cxn modelId="{3D32DD88-C793-437A-B811-CCD0A5216B60}" type="presOf" srcId="{FEB71D9C-C176-47C2-A051-407BAD849DAB}" destId="{6C706749-2A94-409E-A9F0-5D00252CA17B}" srcOrd="0" destOrd="1" presId="urn:microsoft.com/office/officeart/2005/8/layout/vList6"/>
    <dgm:cxn modelId="{CFFC0B9F-EE22-4933-A74C-B08976E3385C}" type="presOf" srcId="{4DFFF318-5FBF-41E4-A86F-D53D68CA8429}" destId="{790AF605-F6DE-4ECB-B15F-2989C07CF9EA}" srcOrd="0" destOrd="1" presId="urn:microsoft.com/office/officeart/2005/8/layout/vList6"/>
    <dgm:cxn modelId="{2590C2A6-168A-49D5-A2B3-C192A0336644}" type="presOf" srcId="{46D18D3C-83D4-4AB6-B957-2206569E1BE8}" destId="{6C706749-2A94-409E-A9F0-5D00252CA17B}" srcOrd="0" destOrd="0" presId="urn:microsoft.com/office/officeart/2005/8/layout/vList6"/>
    <dgm:cxn modelId="{3FDC77AA-C032-46CE-BC20-DBAEB59B1B73}" srcId="{ADCEC6F9-E902-4519-8E0D-3D54646F951F}" destId="{093475DD-F57F-4C51-AD8A-0091F47EE8CA}" srcOrd="1" destOrd="0" parTransId="{9D9A22E9-E6B7-4A95-A9C0-95554A5B9EE5}" sibTransId="{5825FB8B-83CF-4934-B3BA-8D125A1E7D4F}"/>
    <dgm:cxn modelId="{EE3C62AC-A3D3-4B91-A46E-B6B770E8DA60}" srcId="{8CAFAB34-CA2C-4295-8B34-CABDB40CE1CE}" destId="{FEB71D9C-C176-47C2-A051-407BAD849DAB}" srcOrd="1" destOrd="0" parTransId="{0FAFFAF6-FCCA-467A-B794-2C6D33E405F8}" sibTransId="{2F54A5B5-0EE6-4450-9EF3-E29C55A4CF74}"/>
    <dgm:cxn modelId="{BC33A1B5-CA8D-4980-87A3-8432B548030A}" type="presOf" srcId="{00F093AB-CA3D-4841-860D-6EEC8927ABE3}" destId="{C32450F4-BCBA-4393-9886-48E6E910E9B6}" srcOrd="0" destOrd="0" presId="urn:microsoft.com/office/officeart/2005/8/layout/vList6"/>
    <dgm:cxn modelId="{59C0BDC5-5734-436B-92EE-F8413813A17B}" type="presOf" srcId="{91DFA2B1-4E3B-4B0D-801E-18FEDFACF787}" destId="{790AF605-F6DE-4ECB-B15F-2989C07CF9EA}" srcOrd="0" destOrd="2" presId="urn:microsoft.com/office/officeart/2005/8/layout/vList6"/>
    <dgm:cxn modelId="{E372FFD5-CFAA-4F32-89DF-56A99A3885BC}" srcId="{093475DD-F57F-4C51-AD8A-0091F47EE8CA}" destId="{12E2F660-F5B3-45B3-AE5F-37F7730EE284}" srcOrd="0" destOrd="0" parTransId="{9870425C-F6CD-4561-B1E6-B2671151C702}" sibTransId="{7F972BA9-BB31-4BD1-8E37-2D3EB09EB778}"/>
    <dgm:cxn modelId="{821DADDE-1506-4311-B340-6BC7BE4FC2E8}" type="presOf" srcId="{ADCEC6F9-E902-4519-8E0D-3D54646F951F}" destId="{C177BD15-CDCF-43ED-B2E5-729DAFDED935}" srcOrd="0" destOrd="0" presId="urn:microsoft.com/office/officeart/2005/8/layout/vList6"/>
    <dgm:cxn modelId="{FEDBB3E5-0B6F-4951-952E-B61FBCD5092C}" srcId="{8CAFAB34-CA2C-4295-8B34-CABDB40CE1CE}" destId="{46D18D3C-83D4-4AB6-B957-2206569E1BE8}" srcOrd="0" destOrd="0" parTransId="{BEA5B4C7-F8A9-423D-86CF-BB41E8160957}" sibTransId="{A7E908BD-7BFF-40D1-A9FA-9490BD7EF476}"/>
    <dgm:cxn modelId="{442C7DF5-2752-454E-97F6-43065E525393}" srcId="{00F093AB-CA3D-4841-860D-6EEC8927ABE3}" destId="{91DFA2B1-4E3B-4B0D-801E-18FEDFACF787}" srcOrd="2" destOrd="0" parTransId="{5A5117C1-DCF9-43C6-ABCA-552097D5E7D9}" sibTransId="{5F34B5AE-2E41-4DB9-AC00-21043B5352C2}"/>
    <dgm:cxn modelId="{E459BAF8-B23B-4540-B24B-537CCBCADD4D}" type="presOf" srcId="{33D2F32A-1730-4367-8AEE-013D3C69D001}" destId="{551D0EFA-2507-46C9-98F4-B5E420462492}" srcOrd="0" destOrd="1" presId="urn:microsoft.com/office/officeart/2005/8/layout/vList6"/>
    <dgm:cxn modelId="{13EA6CFF-4FE0-49E2-9C82-D366CC3FA540}" type="presOf" srcId="{8CAFAB34-CA2C-4295-8B34-CABDB40CE1CE}" destId="{206CFE14-DBF3-40FA-8169-49470EBF976C}" srcOrd="0" destOrd="0" presId="urn:microsoft.com/office/officeart/2005/8/layout/vList6"/>
    <dgm:cxn modelId="{E628DFD8-BACE-4857-A21D-33A6AA2587E0}" type="presParOf" srcId="{C177BD15-CDCF-43ED-B2E5-729DAFDED935}" destId="{E3F0F64C-47A9-41F0-BAB7-9D728A81DA46}" srcOrd="0" destOrd="0" presId="urn:microsoft.com/office/officeart/2005/8/layout/vList6"/>
    <dgm:cxn modelId="{3F7D103A-1C67-4A99-9345-1EE9615D62CB}" type="presParOf" srcId="{E3F0F64C-47A9-41F0-BAB7-9D728A81DA46}" destId="{206CFE14-DBF3-40FA-8169-49470EBF976C}" srcOrd="0" destOrd="0" presId="urn:microsoft.com/office/officeart/2005/8/layout/vList6"/>
    <dgm:cxn modelId="{EB7F3AD0-9947-4E98-BEE8-8018E84219DF}" type="presParOf" srcId="{E3F0F64C-47A9-41F0-BAB7-9D728A81DA46}" destId="{6C706749-2A94-409E-A9F0-5D00252CA17B}" srcOrd="1" destOrd="0" presId="urn:microsoft.com/office/officeart/2005/8/layout/vList6"/>
    <dgm:cxn modelId="{DF8C4F28-CCA5-435D-B694-44A8B88A8C1C}" type="presParOf" srcId="{C177BD15-CDCF-43ED-B2E5-729DAFDED935}" destId="{1D4DCFBD-683E-4915-9E38-3A4B7E0003B6}" srcOrd="1" destOrd="0" presId="urn:microsoft.com/office/officeart/2005/8/layout/vList6"/>
    <dgm:cxn modelId="{414278FB-5A1D-4734-8458-0DE244996E23}" type="presParOf" srcId="{C177BD15-CDCF-43ED-B2E5-729DAFDED935}" destId="{53B7814D-00D1-46BC-BC04-8A666AEE5704}" srcOrd="2" destOrd="0" presId="urn:microsoft.com/office/officeart/2005/8/layout/vList6"/>
    <dgm:cxn modelId="{B4006AED-2917-4E2B-A146-6B2735F4B76C}" type="presParOf" srcId="{53B7814D-00D1-46BC-BC04-8A666AEE5704}" destId="{F2FB6645-1537-45D2-9453-1AC9E0276035}" srcOrd="0" destOrd="0" presId="urn:microsoft.com/office/officeart/2005/8/layout/vList6"/>
    <dgm:cxn modelId="{DB323213-5688-4AD1-90A2-FF0AF093A949}" type="presParOf" srcId="{53B7814D-00D1-46BC-BC04-8A666AEE5704}" destId="{551D0EFA-2507-46C9-98F4-B5E420462492}" srcOrd="1" destOrd="0" presId="urn:microsoft.com/office/officeart/2005/8/layout/vList6"/>
    <dgm:cxn modelId="{74EDFF85-C8AE-4054-8152-14DF5A608C5D}" type="presParOf" srcId="{C177BD15-CDCF-43ED-B2E5-729DAFDED935}" destId="{F7D8BD6B-FCDC-4E96-949E-9791FB4AD078}" srcOrd="3" destOrd="0" presId="urn:microsoft.com/office/officeart/2005/8/layout/vList6"/>
    <dgm:cxn modelId="{2B920C6D-A873-4C1D-9E84-0109129290E6}" type="presParOf" srcId="{C177BD15-CDCF-43ED-B2E5-729DAFDED935}" destId="{8C224A96-D9F2-4A99-ABFE-0C6C67951A38}" srcOrd="4" destOrd="0" presId="urn:microsoft.com/office/officeart/2005/8/layout/vList6"/>
    <dgm:cxn modelId="{489FFF3E-4A5F-478C-B822-02F7B798CF31}" type="presParOf" srcId="{8C224A96-D9F2-4A99-ABFE-0C6C67951A38}" destId="{C32450F4-BCBA-4393-9886-48E6E910E9B6}" srcOrd="0" destOrd="0" presId="urn:microsoft.com/office/officeart/2005/8/layout/vList6"/>
    <dgm:cxn modelId="{431AE605-32EE-40CE-8098-DA9D8CA9487C}" type="presParOf" srcId="{8C224A96-D9F2-4A99-ABFE-0C6C67951A38}" destId="{790AF605-F6DE-4ECB-B15F-2989C07CF9E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CEC6F9-E902-4519-8E0D-3D54646F951F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4B05F4-1E35-4095-BCD7-D36C75F4ED01}">
      <dgm:prSet custT="1"/>
      <dgm:spPr>
        <a:xfrm>
          <a:off x="5259" y="3297886"/>
          <a:ext cx="5220504" cy="999119"/>
        </a:xfrm>
        <a:prstGeom prst="round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500" b="1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Strategies for Coping with Caregiving, Care Tasks, and Competing Responsibilities</a:t>
          </a:r>
        </a:p>
        <a:p>
          <a:pPr>
            <a:buNone/>
          </a:pPr>
          <a:r>
            <a:rPr lang="en-US" sz="13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Examples: Performing caregiving tasks; Managing symptoms; Effective communication techniques; Effective coping; Personal care &amp; daily activities; Emotional support</a:t>
          </a:r>
        </a:p>
      </dgm:t>
    </dgm:pt>
    <dgm:pt modelId="{EECA4A54-B7AC-43F1-B664-82C3C7EFFF11}" type="parTrans" cxnId="{60AEE856-00AF-4C05-8411-3BDBA4A331AE}">
      <dgm:prSet/>
      <dgm:spPr/>
      <dgm:t>
        <a:bodyPr/>
        <a:lstStyle/>
        <a:p>
          <a:endParaRPr lang="en-US"/>
        </a:p>
      </dgm:t>
    </dgm:pt>
    <dgm:pt modelId="{896501B2-F63A-4B05-8AD7-D89267CAF35B}" type="sibTrans" cxnId="{60AEE856-00AF-4C05-8411-3BDBA4A331AE}">
      <dgm:prSet/>
      <dgm:spPr/>
      <dgm:t>
        <a:bodyPr/>
        <a:lstStyle/>
        <a:p>
          <a:endParaRPr lang="en-US"/>
        </a:p>
      </dgm:t>
    </dgm:pt>
    <dgm:pt modelId="{1EEA51C9-D19B-48DC-A36F-BD14ECE74151}">
      <dgm:prSet custT="1"/>
      <dgm:spPr>
        <a:xfrm>
          <a:off x="5259" y="4396917"/>
          <a:ext cx="5220504" cy="999119"/>
        </a:xfrm>
        <a:prstGeom prst="round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500" b="1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Programs and Services for Memory Problems, Dementia, or Other Health Problems</a:t>
          </a:r>
        </a:p>
        <a:p>
          <a:pPr>
            <a:buNone/>
          </a:pPr>
          <a:r>
            <a:rPr lang="en-US" sz="13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Examples: Healthcare &amp; community services; Support for caregivers; Help with daily activities, personal care, transportation, case management; Care facilities</a:t>
          </a:r>
        </a:p>
      </dgm:t>
    </dgm:pt>
    <dgm:pt modelId="{BB4EC2B4-D3D6-4E01-ABBC-ACC9EE4CEF4A}" type="parTrans" cxnId="{0B4109F9-58BE-4DE0-A149-C556C966602D}">
      <dgm:prSet/>
      <dgm:spPr/>
      <dgm:t>
        <a:bodyPr/>
        <a:lstStyle/>
        <a:p>
          <a:endParaRPr lang="en-US"/>
        </a:p>
      </dgm:t>
    </dgm:pt>
    <dgm:pt modelId="{E852189F-DDBD-422E-90F3-92B1E2930279}" type="sibTrans" cxnId="{0B4109F9-58BE-4DE0-A149-C556C966602D}">
      <dgm:prSet/>
      <dgm:spPr/>
      <dgm:t>
        <a:bodyPr/>
        <a:lstStyle/>
        <a:p>
          <a:endParaRPr lang="en-US"/>
        </a:p>
      </dgm:t>
    </dgm:pt>
    <dgm:pt modelId="{B7FD07CC-52A9-4BDC-BEB7-369B67F34F84}">
      <dgm:prSet custT="1"/>
      <dgm:spPr>
        <a:xfrm>
          <a:off x="5259" y="5495948"/>
          <a:ext cx="5220504" cy="999119"/>
        </a:xfrm>
        <a:prstGeom prst="round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500" b="1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Breaks from Caregiving</a:t>
          </a:r>
        </a:p>
        <a:p>
          <a:pPr>
            <a:buNone/>
          </a:pPr>
          <a:r>
            <a:rPr lang="en-US" sz="13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Examples: Places where people with dementia can stay to receive care for all or part of the day; Staff who come to the home to provide care; Facilities where people with dementia can stay overnight</a:t>
          </a:r>
        </a:p>
      </dgm:t>
    </dgm:pt>
    <dgm:pt modelId="{4918B575-DBDA-4948-86AB-754E3A100B00}" type="parTrans" cxnId="{3A28E7E0-9605-42FF-BE88-D8750F6F86E4}">
      <dgm:prSet/>
      <dgm:spPr/>
      <dgm:t>
        <a:bodyPr/>
        <a:lstStyle/>
        <a:p>
          <a:endParaRPr lang="en-US"/>
        </a:p>
      </dgm:t>
    </dgm:pt>
    <dgm:pt modelId="{E2CD9160-A837-4785-9E6D-0D6B0AF42260}" type="sibTrans" cxnId="{3A28E7E0-9605-42FF-BE88-D8750F6F86E4}">
      <dgm:prSet/>
      <dgm:spPr/>
      <dgm:t>
        <a:bodyPr/>
        <a:lstStyle/>
        <a:p>
          <a:endParaRPr lang="en-US"/>
        </a:p>
      </dgm:t>
    </dgm:pt>
    <dgm:pt modelId="{3BDAEC4E-B33B-435E-8156-CB7AAC298CC5}">
      <dgm:prSet custT="1"/>
      <dgm:spPr>
        <a:solidFill>
          <a:srgbClr val="D4D9EC">
            <a:alpha val="90000"/>
          </a:srgbClr>
        </a:solidFill>
        <a:ln w="19050" cap="flat" cmpd="sng" algn="ctr">
          <a:solidFill>
            <a:srgbClr val="156082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spcBef>
              <a:spcPts val="300"/>
            </a:spcBef>
            <a:buFont typeface="Symbol" panose="05050102010706020507" pitchFamily="18" charset="2"/>
            <a:buChar char=""/>
          </a:pPr>
          <a:r>
            <a:rPr lang="en-US" sz="1300">
              <a:solidFill>
                <a:srgbClr val="C00000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Alzheimer’s Association </a:t>
          </a:r>
          <a:endParaRPr lang="en-US" sz="1300">
            <a:solidFill>
              <a:srgbClr val="C00000"/>
            </a:solidFill>
          </a:endParaRPr>
        </a:p>
      </dgm:t>
    </dgm:pt>
    <dgm:pt modelId="{319B1C7A-DA28-4523-89F5-DE49D176D7CB}" type="parTrans" cxnId="{0585C4BC-256A-4345-AC79-5A14DCB3BA93}">
      <dgm:prSet/>
      <dgm:spPr/>
      <dgm:t>
        <a:bodyPr/>
        <a:lstStyle/>
        <a:p>
          <a:endParaRPr lang="en-US"/>
        </a:p>
      </dgm:t>
    </dgm:pt>
    <dgm:pt modelId="{8E31EFFD-6C7C-4F58-A1FB-035F2FAAAF17}" type="sibTrans" cxnId="{0585C4BC-256A-4345-AC79-5A14DCB3BA93}">
      <dgm:prSet/>
      <dgm:spPr/>
      <dgm:t>
        <a:bodyPr/>
        <a:lstStyle/>
        <a:p>
          <a:endParaRPr lang="en-US"/>
        </a:p>
      </dgm:t>
    </dgm:pt>
    <dgm:pt modelId="{C906DFC8-C499-4A82-8078-A766E0760D70}">
      <dgm:prSet custT="1"/>
      <dgm:spPr/>
      <dgm:t>
        <a:bodyPr/>
        <a:lstStyle/>
        <a:p>
          <a:pPr>
            <a:spcBef>
              <a:spcPct val="0"/>
            </a:spcBef>
            <a:buFont typeface="Symbol" panose="05050102010706020507" pitchFamily="18" charset="2"/>
            <a:buChar char=""/>
          </a:pPr>
          <a:r>
            <a:rPr lang="en-US" sz="1300">
              <a:solidFill>
                <a:srgbClr val="C00000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Area Agency on Aging </a:t>
          </a:r>
          <a:endParaRPr lang="en-US" sz="1300">
            <a:solidFill>
              <a:srgbClr val="C00000"/>
            </a:solidFill>
          </a:endParaRPr>
        </a:p>
      </dgm:t>
    </dgm:pt>
    <dgm:pt modelId="{5FA083A0-D0BF-4925-AF98-077309F0343F}" type="parTrans" cxnId="{D92643F4-E413-46E7-A823-8C01AEF8E587}">
      <dgm:prSet/>
      <dgm:spPr/>
      <dgm:t>
        <a:bodyPr/>
        <a:lstStyle/>
        <a:p>
          <a:endParaRPr lang="en-US"/>
        </a:p>
      </dgm:t>
    </dgm:pt>
    <dgm:pt modelId="{BE357179-02FF-4C8E-A8D5-691CF015B678}" type="sibTrans" cxnId="{D92643F4-E413-46E7-A823-8C01AEF8E587}">
      <dgm:prSet/>
      <dgm:spPr/>
      <dgm:t>
        <a:bodyPr/>
        <a:lstStyle/>
        <a:p>
          <a:endParaRPr lang="en-US"/>
        </a:p>
      </dgm:t>
    </dgm:pt>
    <dgm:pt modelId="{59F6F639-83FA-43B6-8AEA-EEDF8774AAC0}">
      <dgm:prSet custT="1"/>
      <dgm:spPr/>
      <dgm:t>
        <a:bodyPr/>
        <a:lstStyle/>
        <a:p>
          <a:pPr>
            <a:spcBef>
              <a:spcPct val="0"/>
            </a:spcBef>
            <a:buFont typeface="Symbol" panose="05050102010706020507" pitchFamily="18" charset="2"/>
            <a:buChar char=""/>
          </a:pPr>
          <a:r>
            <a:rPr lang="en-US" sz="1300">
              <a:solidFill>
                <a:srgbClr val="C00000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Best Programs for Caregiving</a:t>
          </a:r>
          <a:endParaRPr lang="en-US" sz="1300">
            <a:solidFill>
              <a:srgbClr val="C00000"/>
            </a:solidFill>
          </a:endParaRPr>
        </a:p>
      </dgm:t>
    </dgm:pt>
    <dgm:pt modelId="{969F0822-507B-403B-93EA-369EC1D78BB2}" type="parTrans" cxnId="{F9856970-4773-4A97-8AE7-5CD749A08A8D}">
      <dgm:prSet/>
      <dgm:spPr/>
      <dgm:t>
        <a:bodyPr/>
        <a:lstStyle/>
        <a:p>
          <a:endParaRPr lang="en-US"/>
        </a:p>
      </dgm:t>
    </dgm:pt>
    <dgm:pt modelId="{3D035AAA-B678-4362-9814-8F4323D4B38B}" type="sibTrans" cxnId="{F9856970-4773-4A97-8AE7-5CD749A08A8D}">
      <dgm:prSet/>
      <dgm:spPr/>
      <dgm:t>
        <a:bodyPr/>
        <a:lstStyle/>
        <a:p>
          <a:endParaRPr lang="en-US"/>
        </a:p>
      </dgm:t>
    </dgm:pt>
    <dgm:pt modelId="{E6B67F6D-25DD-49BD-AE75-46FF3C10B6FB}">
      <dgm:prSet custT="1"/>
      <dgm:spPr/>
      <dgm:t>
        <a:bodyPr/>
        <a:lstStyle/>
        <a:p>
          <a:pPr>
            <a:spcBef>
              <a:spcPct val="0"/>
            </a:spcBef>
            <a:buFont typeface="Symbol" panose="05050102010706020507" pitchFamily="18" charset="2"/>
            <a:buChar char=""/>
          </a:pPr>
          <a:r>
            <a:rPr lang="en-US" sz="1300" u="sng">
              <a:solidFill>
                <a:srgbClr val="C00000"/>
              </a:solidFill>
            </a:rPr>
            <a:t>Other Helpful Resources</a:t>
          </a:r>
          <a:endParaRPr lang="en-US" sz="1300">
            <a:solidFill>
              <a:srgbClr val="C00000"/>
            </a:solidFill>
          </a:endParaRPr>
        </a:p>
      </dgm:t>
    </dgm:pt>
    <dgm:pt modelId="{965BC115-F7DA-433E-8C00-6C9CFEE6C4CD}" type="parTrans" cxnId="{3A3B6181-BAC7-4916-A95B-FB7D143617F9}">
      <dgm:prSet/>
      <dgm:spPr/>
      <dgm:t>
        <a:bodyPr/>
        <a:lstStyle/>
        <a:p>
          <a:endParaRPr lang="en-US"/>
        </a:p>
      </dgm:t>
    </dgm:pt>
    <dgm:pt modelId="{895D0E3A-ED3F-4BB6-A95F-E5B06E81CC9E}" type="sibTrans" cxnId="{3A3B6181-BAC7-4916-A95B-FB7D143617F9}">
      <dgm:prSet/>
      <dgm:spPr/>
      <dgm:t>
        <a:bodyPr/>
        <a:lstStyle/>
        <a:p>
          <a:endParaRPr lang="en-US"/>
        </a:p>
      </dgm:t>
    </dgm:pt>
    <dgm:pt modelId="{F3E287EA-F0D6-4D91-9E25-458B7910D541}">
      <dgm:prSet custT="1"/>
      <dgm:spPr/>
      <dgm:t>
        <a:bodyPr/>
        <a:lstStyle/>
        <a:p>
          <a:pPr>
            <a:spcBef>
              <a:spcPct val="0"/>
            </a:spcBef>
            <a:buFont typeface="Symbol" panose="05050102010706020507" pitchFamily="18" charset="2"/>
            <a:buChar char=""/>
          </a:pPr>
          <a:r>
            <a:rPr lang="en-US" sz="1300">
              <a:solidFill>
                <a:srgbClr val="C00000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Memory Café Directory</a:t>
          </a:r>
          <a:endParaRPr lang="en-US" sz="1300">
            <a:solidFill>
              <a:srgbClr val="C00000"/>
            </a:solidFill>
          </a:endParaRPr>
        </a:p>
      </dgm:t>
    </dgm:pt>
    <dgm:pt modelId="{7F492B9F-F7C0-4FF4-AF02-E46E399AAEA2}" type="parTrans" cxnId="{A297B733-FE82-42A5-9C3D-B34B7F56F620}">
      <dgm:prSet/>
      <dgm:spPr/>
      <dgm:t>
        <a:bodyPr/>
        <a:lstStyle/>
        <a:p>
          <a:endParaRPr lang="en-US"/>
        </a:p>
      </dgm:t>
    </dgm:pt>
    <dgm:pt modelId="{280229BC-F3BE-4A81-B0E8-B0CA2466BF24}" type="sibTrans" cxnId="{A297B733-FE82-42A5-9C3D-B34B7F56F620}">
      <dgm:prSet/>
      <dgm:spPr/>
      <dgm:t>
        <a:bodyPr/>
        <a:lstStyle/>
        <a:p>
          <a:endParaRPr lang="en-US"/>
        </a:p>
      </dgm:t>
    </dgm:pt>
    <dgm:pt modelId="{69899459-F413-4F63-B2A4-B33A440041AF}">
      <dgm:prSet/>
      <dgm:spPr>
        <a:solidFill>
          <a:srgbClr val="D4D9EC">
            <a:alpha val="90000"/>
          </a:srgbClr>
        </a:solidFill>
        <a:ln w="19050" cap="flat" cmpd="sng" algn="ctr">
          <a:solidFill>
            <a:srgbClr val="156082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1300">
              <a:solidFill>
                <a:srgbClr val="C00000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Best Programs for Caregiving</a:t>
          </a:r>
          <a:endParaRPr lang="en-US" sz="1300">
            <a:solidFill>
              <a:srgbClr val="C00000"/>
            </a:solidFill>
          </a:endParaRPr>
        </a:p>
      </dgm:t>
    </dgm:pt>
    <dgm:pt modelId="{8C49385B-55DA-4163-B742-BED2C2E0FCFB}" type="parTrans" cxnId="{3B4917CD-9D50-4EE9-AED2-963949F7DD70}">
      <dgm:prSet/>
      <dgm:spPr/>
      <dgm:t>
        <a:bodyPr/>
        <a:lstStyle/>
        <a:p>
          <a:endParaRPr lang="en-US"/>
        </a:p>
      </dgm:t>
    </dgm:pt>
    <dgm:pt modelId="{A87B256F-9C53-4D44-9828-9BF017AAB683}" type="sibTrans" cxnId="{3B4917CD-9D50-4EE9-AED2-963949F7DD70}">
      <dgm:prSet/>
      <dgm:spPr/>
      <dgm:t>
        <a:bodyPr/>
        <a:lstStyle/>
        <a:p>
          <a:endParaRPr lang="en-US"/>
        </a:p>
      </dgm:t>
    </dgm:pt>
    <dgm:pt modelId="{6026F45E-670B-4AFE-B7F2-A8F9D20483F8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1300">
              <a:solidFill>
                <a:srgbClr val="C00000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Dial 2-1-1</a:t>
          </a:r>
          <a:endParaRPr lang="en-US" sz="1300">
            <a:solidFill>
              <a:srgbClr val="C00000"/>
            </a:solidFill>
          </a:endParaRPr>
        </a:p>
      </dgm:t>
    </dgm:pt>
    <dgm:pt modelId="{0E260AD6-536A-4680-ABA1-1F251C491432}" type="parTrans" cxnId="{8A257044-1812-4551-A429-5E81C3E12429}">
      <dgm:prSet/>
      <dgm:spPr/>
      <dgm:t>
        <a:bodyPr/>
        <a:lstStyle/>
        <a:p>
          <a:endParaRPr lang="en-US"/>
        </a:p>
      </dgm:t>
    </dgm:pt>
    <dgm:pt modelId="{6145F301-4834-40C9-9025-9698AB420387}" type="sibTrans" cxnId="{8A257044-1812-4551-A429-5E81C3E12429}">
      <dgm:prSet/>
      <dgm:spPr/>
      <dgm:t>
        <a:bodyPr/>
        <a:lstStyle/>
        <a:p>
          <a:endParaRPr lang="en-US"/>
        </a:p>
      </dgm:t>
    </dgm:pt>
    <dgm:pt modelId="{BF106FF6-CA23-4828-A91E-3BE38BA9B153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1300">
              <a:solidFill>
                <a:srgbClr val="C00000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Area Agencies on Aging </a:t>
          </a:r>
          <a:endParaRPr lang="en-US" sz="1300">
            <a:solidFill>
              <a:srgbClr val="C00000"/>
            </a:solidFill>
          </a:endParaRPr>
        </a:p>
      </dgm:t>
    </dgm:pt>
    <dgm:pt modelId="{02BA57CC-646D-4B33-9E5A-4CA4D0BF31AF}" type="parTrans" cxnId="{5A6B2FAA-3FAE-45FF-9062-A05AADCC301E}">
      <dgm:prSet/>
      <dgm:spPr/>
      <dgm:t>
        <a:bodyPr/>
        <a:lstStyle/>
        <a:p>
          <a:endParaRPr lang="en-US"/>
        </a:p>
      </dgm:t>
    </dgm:pt>
    <dgm:pt modelId="{4A384638-AA6D-4A51-AD0E-5D7B4D71042A}" type="sibTrans" cxnId="{5A6B2FAA-3FAE-45FF-9062-A05AADCC301E}">
      <dgm:prSet/>
      <dgm:spPr/>
      <dgm:t>
        <a:bodyPr/>
        <a:lstStyle/>
        <a:p>
          <a:endParaRPr lang="en-US"/>
        </a:p>
      </dgm:t>
    </dgm:pt>
    <dgm:pt modelId="{26C11480-A869-4477-B817-340178517861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1300">
              <a:solidFill>
                <a:srgbClr val="C00000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AARP</a:t>
          </a:r>
          <a:endParaRPr lang="en-US" sz="1300">
            <a:solidFill>
              <a:srgbClr val="C00000"/>
            </a:solidFill>
          </a:endParaRPr>
        </a:p>
      </dgm:t>
    </dgm:pt>
    <dgm:pt modelId="{EA8BB8BF-22A2-456A-90A6-57992F240C70}" type="parTrans" cxnId="{261E0923-1E45-4527-B5FE-AA6A34207219}">
      <dgm:prSet/>
      <dgm:spPr/>
      <dgm:t>
        <a:bodyPr/>
        <a:lstStyle/>
        <a:p>
          <a:endParaRPr lang="en-US"/>
        </a:p>
      </dgm:t>
    </dgm:pt>
    <dgm:pt modelId="{0ABD3903-2CF6-407A-8326-A011BC749B40}" type="sibTrans" cxnId="{261E0923-1E45-4527-B5FE-AA6A34207219}">
      <dgm:prSet/>
      <dgm:spPr/>
      <dgm:t>
        <a:bodyPr/>
        <a:lstStyle/>
        <a:p>
          <a:endParaRPr lang="en-US"/>
        </a:p>
      </dgm:t>
    </dgm:pt>
    <dgm:pt modelId="{5F12B290-CD45-4341-8B4B-01A4D3F1B233}">
      <dgm:prSet custT="1"/>
      <dgm:spPr>
        <a:solidFill>
          <a:srgbClr val="D4D9EC">
            <a:alpha val="90000"/>
          </a:srgbClr>
        </a:solidFill>
        <a:ln w="19050" cap="flat" cmpd="sng" algn="ctr">
          <a:solidFill>
            <a:srgbClr val="156082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1300" u="sng">
              <a:solidFill>
                <a:srgbClr val="C00000"/>
              </a:solidFill>
            </a:rPr>
            <a:t>Adult Day Programs</a:t>
          </a:r>
          <a:endParaRPr lang="en-US" sz="1300">
            <a:solidFill>
              <a:srgbClr val="C00000"/>
            </a:solidFill>
          </a:endParaRPr>
        </a:p>
      </dgm:t>
    </dgm:pt>
    <dgm:pt modelId="{50EFF2D5-9912-429A-8CA8-8C365353E11E}" type="parTrans" cxnId="{5570A2D1-D912-4EFF-8FD8-68BDEAD10A0C}">
      <dgm:prSet/>
      <dgm:spPr/>
      <dgm:t>
        <a:bodyPr/>
        <a:lstStyle/>
        <a:p>
          <a:endParaRPr lang="en-US"/>
        </a:p>
      </dgm:t>
    </dgm:pt>
    <dgm:pt modelId="{4387E1E2-C0F6-49B9-B29A-561C495734A7}" type="sibTrans" cxnId="{5570A2D1-D912-4EFF-8FD8-68BDEAD10A0C}">
      <dgm:prSet/>
      <dgm:spPr/>
      <dgm:t>
        <a:bodyPr/>
        <a:lstStyle/>
        <a:p>
          <a:endParaRPr lang="en-US"/>
        </a:p>
      </dgm:t>
    </dgm:pt>
    <dgm:pt modelId="{0B08B96E-CE1E-436C-8E1D-78A5777F5B85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1300" u="sng">
              <a:solidFill>
                <a:srgbClr val="C00000"/>
              </a:solidFill>
            </a:rPr>
            <a:t>Respite Programs</a:t>
          </a:r>
          <a:endParaRPr lang="en-US" sz="1300">
            <a:solidFill>
              <a:srgbClr val="C00000"/>
            </a:solidFill>
          </a:endParaRPr>
        </a:p>
      </dgm:t>
    </dgm:pt>
    <dgm:pt modelId="{16465AE7-0CDA-4186-A62F-CEE93A7AED8C}" type="parTrans" cxnId="{14053E4E-E25A-48A3-8C31-F2D5490B3583}">
      <dgm:prSet/>
      <dgm:spPr/>
      <dgm:t>
        <a:bodyPr/>
        <a:lstStyle/>
        <a:p>
          <a:endParaRPr lang="en-US"/>
        </a:p>
      </dgm:t>
    </dgm:pt>
    <dgm:pt modelId="{6561EDB9-AC0F-4ED3-B197-C57168D98B19}" type="sibTrans" cxnId="{14053E4E-E25A-48A3-8C31-F2D5490B3583}">
      <dgm:prSet/>
      <dgm:spPr/>
      <dgm:t>
        <a:bodyPr/>
        <a:lstStyle/>
        <a:p>
          <a:endParaRPr lang="en-US"/>
        </a:p>
      </dgm:t>
    </dgm:pt>
    <dgm:pt modelId="{6DD9B960-E249-49F6-B4B6-E90606C8F75C}">
      <dgm:prSet/>
      <dgm:spPr>
        <a:solidFill>
          <a:srgbClr val="D4D9EC">
            <a:alpha val="90000"/>
          </a:srgbClr>
        </a:solidFill>
        <a:ln w="19050" cap="flat" cmpd="sng" algn="ctr">
          <a:solidFill>
            <a:srgbClr val="156082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Font typeface="Symbol" panose="05050102010706020507" pitchFamily="18" charset="2"/>
            <a:buChar char=""/>
          </a:pPr>
          <a:endParaRPr lang="en-US" sz="2000">
            <a:solidFill>
              <a:srgbClr val="C00000"/>
            </a:solidFill>
          </a:endParaRPr>
        </a:p>
      </dgm:t>
    </dgm:pt>
    <dgm:pt modelId="{84A7B260-CD0E-4EEA-B966-B82DB9118A5E}" type="parTrans" cxnId="{862C9386-5299-4EA1-AB46-A0ADA2B0DC10}">
      <dgm:prSet/>
      <dgm:spPr/>
      <dgm:t>
        <a:bodyPr/>
        <a:lstStyle/>
        <a:p>
          <a:endParaRPr lang="en-US"/>
        </a:p>
      </dgm:t>
    </dgm:pt>
    <dgm:pt modelId="{4627F73E-4C87-4E2C-8B49-EDBC1088C729}" type="sibTrans" cxnId="{862C9386-5299-4EA1-AB46-A0ADA2B0DC10}">
      <dgm:prSet/>
      <dgm:spPr/>
      <dgm:t>
        <a:bodyPr/>
        <a:lstStyle/>
        <a:p>
          <a:endParaRPr lang="en-US"/>
        </a:p>
      </dgm:t>
    </dgm:pt>
    <dgm:pt modelId="{115DD670-A7AA-45BE-BDB8-792B25782397}">
      <dgm:prSet custT="1"/>
      <dgm:spPr>
        <a:solidFill>
          <a:srgbClr val="D4D9EC">
            <a:alpha val="90000"/>
          </a:srgbClr>
        </a:solidFill>
        <a:ln w="19050" cap="flat" cmpd="sng" algn="ctr">
          <a:solidFill>
            <a:srgbClr val="156082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Font typeface="Symbol" panose="05050102010706020507" pitchFamily="18" charset="2"/>
            <a:buChar char=""/>
          </a:pPr>
          <a:endParaRPr lang="en-US" sz="800">
            <a:solidFill>
              <a:srgbClr val="C00000"/>
            </a:solidFill>
          </a:endParaRPr>
        </a:p>
      </dgm:t>
    </dgm:pt>
    <dgm:pt modelId="{869B56A4-1F3C-412E-95AF-F2631B341D83}" type="parTrans" cxnId="{CC2E04FE-EF6F-49AB-B8E7-F72AC0D7D647}">
      <dgm:prSet/>
      <dgm:spPr/>
      <dgm:t>
        <a:bodyPr/>
        <a:lstStyle/>
        <a:p>
          <a:endParaRPr lang="en-US"/>
        </a:p>
      </dgm:t>
    </dgm:pt>
    <dgm:pt modelId="{4E2C2E35-FED4-4203-A8B4-654E35D90146}" type="sibTrans" cxnId="{CC2E04FE-EF6F-49AB-B8E7-F72AC0D7D647}">
      <dgm:prSet/>
      <dgm:spPr/>
      <dgm:t>
        <a:bodyPr/>
        <a:lstStyle/>
        <a:p>
          <a:endParaRPr lang="en-US"/>
        </a:p>
      </dgm:t>
    </dgm:pt>
    <dgm:pt modelId="{E91B3508-65C4-4875-8E8D-EC3763A8BF47}">
      <dgm:prSet custT="1"/>
      <dgm:spPr>
        <a:solidFill>
          <a:srgbClr val="D4D9EC">
            <a:alpha val="90000"/>
          </a:srgbClr>
        </a:solidFill>
        <a:ln w="19050" cap="flat" cmpd="sng" algn="ctr">
          <a:solidFill>
            <a:srgbClr val="156082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spcBef>
              <a:spcPts val="300"/>
            </a:spcBef>
            <a:buFont typeface="Symbol" panose="05050102010706020507" pitchFamily="18" charset="2"/>
            <a:buChar char=""/>
          </a:pPr>
          <a:endParaRPr lang="en-US" sz="200">
            <a:solidFill>
              <a:srgbClr val="C00000"/>
            </a:solidFill>
          </a:endParaRPr>
        </a:p>
      </dgm:t>
    </dgm:pt>
    <dgm:pt modelId="{C3DA2A18-F4A6-4803-99AF-AEB89E24DD1B}" type="parTrans" cxnId="{DC001DD5-ADB3-42C7-881E-B5A08FBEC6E8}">
      <dgm:prSet/>
      <dgm:spPr/>
      <dgm:t>
        <a:bodyPr/>
        <a:lstStyle/>
        <a:p>
          <a:endParaRPr lang="en-US"/>
        </a:p>
      </dgm:t>
    </dgm:pt>
    <dgm:pt modelId="{2E3D68BC-A3D4-4F2F-BB50-5F4B938DE2B3}" type="sibTrans" cxnId="{DC001DD5-ADB3-42C7-881E-B5A08FBEC6E8}">
      <dgm:prSet/>
      <dgm:spPr/>
      <dgm:t>
        <a:bodyPr/>
        <a:lstStyle/>
        <a:p>
          <a:endParaRPr lang="en-US"/>
        </a:p>
      </dgm:t>
    </dgm:pt>
    <dgm:pt modelId="{C177BD15-CDCF-43ED-B2E5-729DAFDED935}" type="pres">
      <dgm:prSet presAssocID="{ADCEC6F9-E902-4519-8E0D-3D54646F951F}" presName="Name0" presStyleCnt="0">
        <dgm:presLayoutVars>
          <dgm:dir/>
          <dgm:animLvl val="lvl"/>
          <dgm:resizeHandles/>
        </dgm:presLayoutVars>
      </dgm:prSet>
      <dgm:spPr/>
    </dgm:pt>
    <dgm:pt modelId="{11E7D3E5-FBA3-427C-9E89-7497003C923E}" type="pres">
      <dgm:prSet presAssocID="{FA4B05F4-1E35-4095-BCD7-D36C75F4ED01}" presName="linNode" presStyleCnt="0"/>
      <dgm:spPr/>
    </dgm:pt>
    <dgm:pt modelId="{96BAF596-D72B-414A-9AB1-6330AA5321B2}" type="pres">
      <dgm:prSet presAssocID="{FA4B05F4-1E35-4095-BCD7-D36C75F4ED01}" presName="parentShp" presStyleLbl="node1" presStyleIdx="0" presStyleCnt="3" custScaleX="232157">
        <dgm:presLayoutVars>
          <dgm:bulletEnabled val="1"/>
        </dgm:presLayoutVars>
      </dgm:prSet>
      <dgm:spPr/>
    </dgm:pt>
    <dgm:pt modelId="{45FBF5D4-D7D5-458E-B12D-4D3D72AD4C4B}" type="pres">
      <dgm:prSet presAssocID="{FA4B05F4-1E35-4095-BCD7-D36C75F4ED01}" presName="childShp" presStyleLbl="bgAccFollowNode1" presStyleIdx="0" presStyleCnt="3">
        <dgm:presLayoutVars>
          <dgm:bulletEnabled val="1"/>
        </dgm:presLayoutVars>
      </dgm:prSet>
      <dgm:spPr>
        <a:xfrm>
          <a:off x="5225763" y="3297886"/>
          <a:ext cx="5877578" cy="999119"/>
        </a:xfrm>
        <a:prstGeom prst="rightArrow">
          <a:avLst>
            <a:gd name="adj1" fmla="val 75000"/>
            <a:gd name="adj2" fmla="val 50000"/>
          </a:avLst>
        </a:prstGeom>
      </dgm:spPr>
    </dgm:pt>
    <dgm:pt modelId="{FB94AC4A-D6A1-4543-8589-95355A940F6E}" type="pres">
      <dgm:prSet presAssocID="{896501B2-F63A-4B05-8AD7-D89267CAF35B}" presName="spacing" presStyleCnt="0"/>
      <dgm:spPr/>
    </dgm:pt>
    <dgm:pt modelId="{FF724EA9-52DC-44DF-9E56-546C34874493}" type="pres">
      <dgm:prSet presAssocID="{1EEA51C9-D19B-48DC-A36F-BD14ECE74151}" presName="linNode" presStyleCnt="0"/>
      <dgm:spPr/>
    </dgm:pt>
    <dgm:pt modelId="{407CF547-4257-4C1D-BC1F-864C0F74C755}" type="pres">
      <dgm:prSet presAssocID="{1EEA51C9-D19B-48DC-A36F-BD14ECE74151}" presName="parentShp" presStyleLbl="node1" presStyleIdx="1" presStyleCnt="3" custScaleX="232157">
        <dgm:presLayoutVars>
          <dgm:bulletEnabled val="1"/>
        </dgm:presLayoutVars>
      </dgm:prSet>
      <dgm:spPr/>
    </dgm:pt>
    <dgm:pt modelId="{0FD7C698-F7B6-4069-900B-5FD44C989803}" type="pres">
      <dgm:prSet presAssocID="{1EEA51C9-D19B-48DC-A36F-BD14ECE74151}" presName="childShp" presStyleLbl="bgAccFollowNode1" presStyleIdx="1" presStyleCnt="3">
        <dgm:presLayoutVars>
          <dgm:bulletEnabled val="1"/>
        </dgm:presLayoutVars>
      </dgm:prSet>
      <dgm:spPr>
        <a:xfrm>
          <a:off x="5225763" y="4396917"/>
          <a:ext cx="5877578" cy="999119"/>
        </a:xfrm>
        <a:prstGeom prst="rightArrow">
          <a:avLst>
            <a:gd name="adj1" fmla="val 75000"/>
            <a:gd name="adj2" fmla="val 50000"/>
          </a:avLst>
        </a:prstGeom>
      </dgm:spPr>
    </dgm:pt>
    <dgm:pt modelId="{F8CA3026-6D12-49FC-901B-7DCD2C20EC3C}" type="pres">
      <dgm:prSet presAssocID="{E852189F-DDBD-422E-90F3-92B1E2930279}" presName="spacing" presStyleCnt="0"/>
      <dgm:spPr/>
    </dgm:pt>
    <dgm:pt modelId="{E451A5F6-14B5-48ED-BC2A-FB184EF13CCD}" type="pres">
      <dgm:prSet presAssocID="{B7FD07CC-52A9-4BDC-BEB7-369B67F34F84}" presName="linNode" presStyleCnt="0"/>
      <dgm:spPr/>
    </dgm:pt>
    <dgm:pt modelId="{8CF1BBB4-F007-4C6A-8B41-2581BF789702}" type="pres">
      <dgm:prSet presAssocID="{B7FD07CC-52A9-4BDC-BEB7-369B67F34F84}" presName="parentShp" presStyleLbl="node1" presStyleIdx="2" presStyleCnt="3" custScaleX="232157">
        <dgm:presLayoutVars>
          <dgm:bulletEnabled val="1"/>
        </dgm:presLayoutVars>
      </dgm:prSet>
      <dgm:spPr/>
    </dgm:pt>
    <dgm:pt modelId="{0761F800-48BC-4B4B-ABDF-AA95F8552490}" type="pres">
      <dgm:prSet presAssocID="{B7FD07CC-52A9-4BDC-BEB7-369B67F34F84}" presName="childShp" presStyleLbl="bgAccFollowNode1" presStyleIdx="2" presStyleCnt="3">
        <dgm:presLayoutVars>
          <dgm:bulletEnabled val="1"/>
        </dgm:presLayoutVars>
      </dgm:prSet>
      <dgm:spPr>
        <a:xfrm>
          <a:off x="5225763" y="5495948"/>
          <a:ext cx="5877578" cy="999119"/>
        </a:xfrm>
        <a:prstGeom prst="rightArrow">
          <a:avLst>
            <a:gd name="adj1" fmla="val 75000"/>
            <a:gd name="adj2" fmla="val 50000"/>
          </a:avLst>
        </a:prstGeom>
      </dgm:spPr>
    </dgm:pt>
  </dgm:ptLst>
  <dgm:cxnLst>
    <dgm:cxn modelId="{1AEE7308-CF4D-476E-875C-4936C04FD435}" type="presOf" srcId="{E6B67F6D-25DD-49BD-AE75-46FF3C10B6FB}" destId="{45FBF5D4-D7D5-458E-B12D-4D3D72AD4C4B}" srcOrd="0" destOrd="4" presId="urn:microsoft.com/office/officeart/2005/8/layout/vList6"/>
    <dgm:cxn modelId="{6BEF4822-3D9B-4B6B-BCB5-6B9BCCD749F7}" type="presOf" srcId="{26C11480-A869-4477-B817-340178517861}" destId="{0FD7C698-F7B6-4069-900B-5FD44C989803}" srcOrd="0" destOrd="4" presId="urn:microsoft.com/office/officeart/2005/8/layout/vList6"/>
    <dgm:cxn modelId="{261E0923-1E45-4527-B5FE-AA6A34207219}" srcId="{1EEA51C9-D19B-48DC-A36F-BD14ECE74151}" destId="{26C11480-A869-4477-B817-340178517861}" srcOrd="4" destOrd="0" parTransId="{EA8BB8BF-22A2-456A-90A6-57992F240C70}" sibTransId="{0ABD3903-2CF6-407A-8326-A011BC749B40}"/>
    <dgm:cxn modelId="{A8EE1D26-E0D8-4D77-8DEF-9CFC5849E354}" type="presOf" srcId="{F3E287EA-F0D6-4D91-9E25-458B7910D541}" destId="{45FBF5D4-D7D5-458E-B12D-4D3D72AD4C4B}" srcOrd="0" destOrd="5" presId="urn:microsoft.com/office/officeart/2005/8/layout/vList6"/>
    <dgm:cxn modelId="{3580512B-DB6C-4E66-8553-81FA35563B3C}" type="presOf" srcId="{3BDAEC4E-B33B-435E-8156-CB7AAC298CC5}" destId="{45FBF5D4-D7D5-458E-B12D-4D3D72AD4C4B}" srcOrd="0" destOrd="1" presId="urn:microsoft.com/office/officeart/2005/8/layout/vList6"/>
    <dgm:cxn modelId="{A297B733-FE82-42A5-9C3D-B34B7F56F620}" srcId="{FA4B05F4-1E35-4095-BCD7-D36C75F4ED01}" destId="{F3E287EA-F0D6-4D91-9E25-458B7910D541}" srcOrd="5" destOrd="0" parTransId="{7F492B9F-F7C0-4FF4-AF02-E46E399AAEA2}" sibTransId="{280229BC-F3BE-4A81-B0E8-B0CA2466BF24}"/>
    <dgm:cxn modelId="{DEA6CC3C-713A-4FC1-8C9A-91F31CD971C0}" type="presOf" srcId="{FA4B05F4-1E35-4095-BCD7-D36C75F4ED01}" destId="{96BAF596-D72B-414A-9AB1-6330AA5321B2}" srcOrd="0" destOrd="0" presId="urn:microsoft.com/office/officeart/2005/8/layout/vList6"/>
    <dgm:cxn modelId="{1A395B5D-F844-4060-BAE9-56D06ECBEE6C}" type="presOf" srcId="{6DD9B960-E249-49F6-B4B6-E90606C8F75C}" destId="{0761F800-48BC-4B4B-ABDF-AA95F8552490}" srcOrd="0" destOrd="0" presId="urn:microsoft.com/office/officeart/2005/8/layout/vList6"/>
    <dgm:cxn modelId="{81D3CD5E-0AED-4A1F-8026-68F20DE7E026}" type="presOf" srcId="{1EEA51C9-D19B-48DC-A36F-BD14ECE74151}" destId="{407CF547-4257-4C1D-BC1F-864C0F74C755}" srcOrd="0" destOrd="0" presId="urn:microsoft.com/office/officeart/2005/8/layout/vList6"/>
    <dgm:cxn modelId="{950E6460-D35A-4ED0-999D-A8E4F9687CE9}" type="presOf" srcId="{C906DFC8-C499-4A82-8078-A766E0760D70}" destId="{45FBF5D4-D7D5-458E-B12D-4D3D72AD4C4B}" srcOrd="0" destOrd="2" presId="urn:microsoft.com/office/officeart/2005/8/layout/vList6"/>
    <dgm:cxn modelId="{8A257044-1812-4551-A429-5E81C3E12429}" srcId="{1EEA51C9-D19B-48DC-A36F-BD14ECE74151}" destId="{6026F45E-670B-4AFE-B7F2-A8F9D20483F8}" srcOrd="2" destOrd="0" parTransId="{0E260AD6-536A-4680-ABA1-1F251C491432}" sibTransId="{6145F301-4834-40C9-9025-9698AB420387}"/>
    <dgm:cxn modelId="{7236EE45-3708-465B-86B8-7B1B273EE1B1}" type="presOf" srcId="{E91B3508-65C4-4875-8E8D-EC3763A8BF47}" destId="{45FBF5D4-D7D5-458E-B12D-4D3D72AD4C4B}" srcOrd="0" destOrd="0" presId="urn:microsoft.com/office/officeart/2005/8/layout/vList6"/>
    <dgm:cxn modelId="{14053E4E-E25A-48A3-8C31-F2D5490B3583}" srcId="{B7FD07CC-52A9-4BDC-BEB7-369B67F34F84}" destId="{0B08B96E-CE1E-436C-8E1D-78A5777F5B85}" srcOrd="2" destOrd="0" parTransId="{16465AE7-0CDA-4186-A62F-CEE93A7AED8C}" sibTransId="{6561EDB9-AC0F-4ED3-B197-C57168D98B19}"/>
    <dgm:cxn modelId="{F9856970-4773-4A97-8AE7-5CD749A08A8D}" srcId="{FA4B05F4-1E35-4095-BCD7-D36C75F4ED01}" destId="{59F6F639-83FA-43B6-8AEA-EEDF8774AAC0}" srcOrd="3" destOrd="0" parTransId="{969F0822-507B-403B-93EA-369EC1D78BB2}" sibTransId="{3D035AAA-B678-4362-9814-8F4323D4B38B}"/>
    <dgm:cxn modelId="{60AEE856-00AF-4C05-8411-3BDBA4A331AE}" srcId="{ADCEC6F9-E902-4519-8E0D-3D54646F951F}" destId="{FA4B05F4-1E35-4095-BCD7-D36C75F4ED01}" srcOrd="0" destOrd="0" parTransId="{EECA4A54-B7AC-43F1-B664-82C3C7EFFF11}" sibTransId="{896501B2-F63A-4B05-8AD7-D89267CAF35B}"/>
    <dgm:cxn modelId="{9DB4D07A-ADBA-4723-AC2C-A55AA9208CA6}" type="presOf" srcId="{0B08B96E-CE1E-436C-8E1D-78A5777F5B85}" destId="{0761F800-48BC-4B4B-ABDF-AA95F8552490}" srcOrd="0" destOrd="2" presId="urn:microsoft.com/office/officeart/2005/8/layout/vList6"/>
    <dgm:cxn modelId="{3A3B6181-BAC7-4916-A95B-FB7D143617F9}" srcId="{FA4B05F4-1E35-4095-BCD7-D36C75F4ED01}" destId="{E6B67F6D-25DD-49BD-AE75-46FF3C10B6FB}" srcOrd="4" destOrd="0" parTransId="{965BC115-F7DA-433E-8C00-6C9CFEE6C4CD}" sibTransId="{895D0E3A-ED3F-4BB6-A95F-E5B06E81CC9E}"/>
    <dgm:cxn modelId="{862C9386-5299-4EA1-AB46-A0ADA2B0DC10}" srcId="{B7FD07CC-52A9-4BDC-BEB7-369B67F34F84}" destId="{6DD9B960-E249-49F6-B4B6-E90606C8F75C}" srcOrd="0" destOrd="0" parTransId="{84A7B260-CD0E-4EEA-B966-B82DB9118A5E}" sibTransId="{4627F73E-4C87-4E2C-8B49-EDBC1088C729}"/>
    <dgm:cxn modelId="{6A9F1F95-6A9F-48CA-99BA-461FE69F07BB}" type="presOf" srcId="{59F6F639-83FA-43B6-8AEA-EEDF8774AAC0}" destId="{45FBF5D4-D7D5-458E-B12D-4D3D72AD4C4B}" srcOrd="0" destOrd="3" presId="urn:microsoft.com/office/officeart/2005/8/layout/vList6"/>
    <dgm:cxn modelId="{5A6B2FAA-3FAE-45FF-9062-A05AADCC301E}" srcId="{1EEA51C9-D19B-48DC-A36F-BD14ECE74151}" destId="{BF106FF6-CA23-4828-A91E-3BE38BA9B153}" srcOrd="3" destOrd="0" parTransId="{02BA57CC-646D-4B33-9E5A-4CA4D0BF31AF}" sibTransId="{4A384638-AA6D-4A51-AD0E-5D7B4D71042A}"/>
    <dgm:cxn modelId="{2B73C5AB-93DA-4741-82B9-94705E266CB3}" type="presOf" srcId="{B7FD07CC-52A9-4BDC-BEB7-369B67F34F84}" destId="{8CF1BBB4-F007-4C6A-8B41-2581BF789702}" srcOrd="0" destOrd="0" presId="urn:microsoft.com/office/officeart/2005/8/layout/vList6"/>
    <dgm:cxn modelId="{0585C4BC-256A-4345-AC79-5A14DCB3BA93}" srcId="{FA4B05F4-1E35-4095-BCD7-D36C75F4ED01}" destId="{3BDAEC4E-B33B-435E-8156-CB7AAC298CC5}" srcOrd="1" destOrd="0" parTransId="{319B1C7A-DA28-4523-89F5-DE49D176D7CB}" sibTransId="{8E31EFFD-6C7C-4F58-A1FB-035F2FAAAF17}"/>
    <dgm:cxn modelId="{9B7506CB-77D0-485D-8F0A-7E6CFA378818}" type="presOf" srcId="{5F12B290-CD45-4341-8B4B-01A4D3F1B233}" destId="{0761F800-48BC-4B4B-ABDF-AA95F8552490}" srcOrd="0" destOrd="1" presId="urn:microsoft.com/office/officeart/2005/8/layout/vList6"/>
    <dgm:cxn modelId="{3B4917CD-9D50-4EE9-AED2-963949F7DD70}" srcId="{1EEA51C9-D19B-48DC-A36F-BD14ECE74151}" destId="{69899459-F413-4F63-B2A4-B33A440041AF}" srcOrd="1" destOrd="0" parTransId="{8C49385B-55DA-4163-B742-BED2C2E0FCFB}" sibTransId="{A87B256F-9C53-4D44-9828-9BF017AAB683}"/>
    <dgm:cxn modelId="{5570A2D1-D912-4EFF-8FD8-68BDEAD10A0C}" srcId="{B7FD07CC-52A9-4BDC-BEB7-369B67F34F84}" destId="{5F12B290-CD45-4341-8B4B-01A4D3F1B233}" srcOrd="1" destOrd="0" parTransId="{50EFF2D5-9912-429A-8CA8-8C365353E11E}" sibTransId="{4387E1E2-C0F6-49B9-B29A-561C495734A7}"/>
    <dgm:cxn modelId="{DC001DD5-ADB3-42C7-881E-B5A08FBEC6E8}" srcId="{FA4B05F4-1E35-4095-BCD7-D36C75F4ED01}" destId="{E91B3508-65C4-4875-8E8D-EC3763A8BF47}" srcOrd="0" destOrd="0" parTransId="{C3DA2A18-F4A6-4803-99AF-AEB89E24DD1B}" sibTransId="{2E3D68BC-A3D4-4F2F-BB50-5F4B938DE2B3}"/>
    <dgm:cxn modelId="{AE5C82D5-9DDE-4CB2-9883-3EA7F2CBBE62}" type="presOf" srcId="{115DD670-A7AA-45BE-BDB8-792B25782397}" destId="{0FD7C698-F7B6-4069-900B-5FD44C989803}" srcOrd="0" destOrd="0" presId="urn:microsoft.com/office/officeart/2005/8/layout/vList6"/>
    <dgm:cxn modelId="{1B3B15DC-8D3E-4048-B83C-550CDB3AFD0B}" type="presOf" srcId="{69899459-F413-4F63-B2A4-B33A440041AF}" destId="{0FD7C698-F7B6-4069-900B-5FD44C989803}" srcOrd="0" destOrd="1" presId="urn:microsoft.com/office/officeart/2005/8/layout/vList6"/>
    <dgm:cxn modelId="{821DADDE-1506-4311-B340-6BC7BE4FC2E8}" type="presOf" srcId="{ADCEC6F9-E902-4519-8E0D-3D54646F951F}" destId="{C177BD15-CDCF-43ED-B2E5-729DAFDED935}" srcOrd="0" destOrd="0" presId="urn:microsoft.com/office/officeart/2005/8/layout/vList6"/>
    <dgm:cxn modelId="{3A28E7E0-9605-42FF-BE88-D8750F6F86E4}" srcId="{ADCEC6F9-E902-4519-8E0D-3D54646F951F}" destId="{B7FD07CC-52A9-4BDC-BEB7-369B67F34F84}" srcOrd="2" destOrd="0" parTransId="{4918B575-DBDA-4948-86AB-754E3A100B00}" sibTransId="{E2CD9160-A837-4785-9E6D-0D6B0AF42260}"/>
    <dgm:cxn modelId="{D92643F4-E413-46E7-A823-8C01AEF8E587}" srcId="{FA4B05F4-1E35-4095-BCD7-D36C75F4ED01}" destId="{C906DFC8-C499-4A82-8078-A766E0760D70}" srcOrd="2" destOrd="0" parTransId="{5FA083A0-D0BF-4925-AF98-077309F0343F}" sibTransId="{BE357179-02FF-4C8E-A8D5-691CF015B678}"/>
    <dgm:cxn modelId="{0B4109F9-58BE-4DE0-A149-C556C966602D}" srcId="{ADCEC6F9-E902-4519-8E0D-3D54646F951F}" destId="{1EEA51C9-D19B-48DC-A36F-BD14ECE74151}" srcOrd="1" destOrd="0" parTransId="{BB4EC2B4-D3D6-4E01-ABBC-ACC9EE4CEF4A}" sibTransId="{E852189F-DDBD-422E-90F3-92B1E2930279}"/>
    <dgm:cxn modelId="{879D3FFB-62A6-4DFD-9AA6-6D545BFDA89E}" type="presOf" srcId="{6026F45E-670B-4AFE-B7F2-A8F9D20483F8}" destId="{0FD7C698-F7B6-4069-900B-5FD44C989803}" srcOrd="0" destOrd="2" presId="urn:microsoft.com/office/officeart/2005/8/layout/vList6"/>
    <dgm:cxn modelId="{6E869AFB-4CD9-42D7-95EB-983BD72A9C80}" type="presOf" srcId="{BF106FF6-CA23-4828-A91E-3BE38BA9B153}" destId="{0FD7C698-F7B6-4069-900B-5FD44C989803}" srcOrd="0" destOrd="3" presId="urn:microsoft.com/office/officeart/2005/8/layout/vList6"/>
    <dgm:cxn modelId="{CC2E04FE-EF6F-49AB-B8E7-F72AC0D7D647}" srcId="{1EEA51C9-D19B-48DC-A36F-BD14ECE74151}" destId="{115DD670-A7AA-45BE-BDB8-792B25782397}" srcOrd="0" destOrd="0" parTransId="{869B56A4-1F3C-412E-95AF-F2631B341D83}" sibTransId="{4E2C2E35-FED4-4203-A8B4-654E35D90146}"/>
    <dgm:cxn modelId="{ED6E45D9-826E-4144-8C82-EA858BBC7E09}" type="presParOf" srcId="{C177BD15-CDCF-43ED-B2E5-729DAFDED935}" destId="{11E7D3E5-FBA3-427C-9E89-7497003C923E}" srcOrd="0" destOrd="0" presId="urn:microsoft.com/office/officeart/2005/8/layout/vList6"/>
    <dgm:cxn modelId="{B31A7007-D2DD-49A8-AE4D-355082F1F462}" type="presParOf" srcId="{11E7D3E5-FBA3-427C-9E89-7497003C923E}" destId="{96BAF596-D72B-414A-9AB1-6330AA5321B2}" srcOrd="0" destOrd="0" presId="urn:microsoft.com/office/officeart/2005/8/layout/vList6"/>
    <dgm:cxn modelId="{86C5E9F8-F9C7-4F5B-862B-AA6AE37D6689}" type="presParOf" srcId="{11E7D3E5-FBA3-427C-9E89-7497003C923E}" destId="{45FBF5D4-D7D5-458E-B12D-4D3D72AD4C4B}" srcOrd="1" destOrd="0" presId="urn:microsoft.com/office/officeart/2005/8/layout/vList6"/>
    <dgm:cxn modelId="{53501C8B-60CD-4B6C-9242-F283F75B64DA}" type="presParOf" srcId="{C177BD15-CDCF-43ED-B2E5-729DAFDED935}" destId="{FB94AC4A-D6A1-4543-8589-95355A940F6E}" srcOrd="1" destOrd="0" presId="urn:microsoft.com/office/officeart/2005/8/layout/vList6"/>
    <dgm:cxn modelId="{598BACD6-8AB3-42F8-B81D-52619E90C7F1}" type="presParOf" srcId="{C177BD15-CDCF-43ED-B2E5-729DAFDED935}" destId="{FF724EA9-52DC-44DF-9E56-546C34874493}" srcOrd="2" destOrd="0" presId="urn:microsoft.com/office/officeart/2005/8/layout/vList6"/>
    <dgm:cxn modelId="{30D2CE45-6C1D-4FB7-9076-0D06AAC7FEC7}" type="presParOf" srcId="{FF724EA9-52DC-44DF-9E56-546C34874493}" destId="{407CF547-4257-4C1D-BC1F-864C0F74C755}" srcOrd="0" destOrd="0" presId="urn:microsoft.com/office/officeart/2005/8/layout/vList6"/>
    <dgm:cxn modelId="{BB619B13-4954-47C2-A8CF-9989F69E140F}" type="presParOf" srcId="{FF724EA9-52DC-44DF-9E56-546C34874493}" destId="{0FD7C698-F7B6-4069-900B-5FD44C989803}" srcOrd="1" destOrd="0" presId="urn:microsoft.com/office/officeart/2005/8/layout/vList6"/>
    <dgm:cxn modelId="{9AF81545-C118-479F-B80F-F50C3FD8993F}" type="presParOf" srcId="{C177BD15-CDCF-43ED-B2E5-729DAFDED935}" destId="{F8CA3026-6D12-49FC-901B-7DCD2C20EC3C}" srcOrd="3" destOrd="0" presId="urn:microsoft.com/office/officeart/2005/8/layout/vList6"/>
    <dgm:cxn modelId="{8B485ECD-9781-4123-A407-A0B6365BCDD7}" type="presParOf" srcId="{C177BD15-CDCF-43ED-B2E5-729DAFDED935}" destId="{E451A5F6-14B5-48ED-BC2A-FB184EF13CCD}" srcOrd="4" destOrd="0" presId="urn:microsoft.com/office/officeart/2005/8/layout/vList6"/>
    <dgm:cxn modelId="{7844B443-55DF-4AF2-9638-A93DBB674987}" type="presParOf" srcId="{E451A5F6-14B5-48ED-BC2A-FB184EF13CCD}" destId="{8CF1BBB4-F007-4C6A-8B41-2581BF789702}" srcOrd="0" destOrd="0" presId="urn:microsoft.com/office/officeart/2005/8/layout/vList6"/>
    <dgm:cxn modelId="{136CC0A3-6E74-47E3-AB78-CFB796C977D7}" type="presParOf" srcId="{E451A5F6-14B5-48ED-BC2A-FB184EF13CCD}" destId="{0761F800-48BC-4B4B-ABDF-AA95F855249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29786-F416-4B36-9B1E-15B9998739CF}">
      <dsp:nvSpPr>
        <dsp:cNvPr id="0" name=""/>
        <dsp:cNvSpPr/>
      </dsp:nvSpPr>
      <dsp:spPr>
        <a:xfrm>
          <a:off x="0" y="250441"/>
          <a:ext cx="6172199" cy="13903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Routine screening with AWV.</a:t>
          </a:r>
        </a:p>
      </dsp:txBody>
      <dsp:txXfrm>
        <a:off x="67873" y="318314"/>
        <a:ext cx="6036453" cy="1254634"/>
      </dsp:txXfrm>
    </dsp:sp>
    <dsp:sp modelId="{C1EC200C-BB86-4D2A-AF80-AC87A7D37A69}">
      <dsp:nvSpPr>
        <dsp:cNvPr id="0" name=""/>
        <dsp:cNvSpPr/>
      </dsp:nvSpPr>
      <dsp:spPr>
        <a:xfrm>
          <a:off x="0" y="1741622"/>
          <a:ext cx="6172199" cy="13903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Symptom-based screening-changes in thinking or behavior</a:t>
          </a:r>
        </a:p>
      </dsp:txBody>
      <dsp:txXfrm>
        <a:off x="67873" y="1809495"/>
        <a:ext cx="6036453" cy="1254634"/>
      </dsp:txXfrm>
    </dsp:sp>
    <dsp:sp modelId="{FFABA7F4-9F37-4A5F-887D-9F8F9E05337E}">
      <dsp:nvSpPr>
        <dsp:cNvPr id="0" name=""/>
        <dsp:cNvSpPr/>
      </dsp:nvSpPr>
      <dsp:spPr>
        <a:xfrm>
          <a:off x="0" y="3232802"/>
          <a:ext cx="6172199" cy="13903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High Risk people- FMH, CVD </a:t>
          </a:r>
        </a:p>
      </dsp:txBody>
      <dsp:txXfrm>
        <a:off x="67873" y="3300675"/>
        <a:ext cx="6036453" cy="12546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A1E25-C31C-4C4D-884E-010FE2816089}">
      <dsp:nvSpPr>
        <dsp:cNvPr id="0" name=""/>
        <dsp:cNvSpPr/>
      </dsp:nvSpPr>
      <dsp:spPr>
        <a:xfrm>
          <a:off x="0" y="594"/>
          <a:ext cx="6172199" cy="139212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666814-A9B7-4D23-A450-6F37DD3654BA}">
      <dsp:nvSpPr>
        <dsp:cNvPr id="0" name=""/>
        <dsp:cNvSpPr/>
      </dsp:nvSpPr>
      <dsp:spPr>
        <a:xfrm>
          <a:off x="421117" y="313822"/>
          <a:ext cx="765668" cy="7656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F9050E-0457-4E9F-8C96-61C96CB99DEB}">
      <dsp:nvSpPr>
        <dsp:cNvPr id="0" name=""/>
        <dsp:cNvSpPr/>
      </dsp:nvSpPr>
      <dsp:spPr>
        <a:xfrm>
          <a:off x="1607903" y="594"/>
          <a:ext cx="45642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Regular monitoring every 6 to 12 months to monitor the progression of disease.</a:t>
          </a:r>
        </a:p>
      </dsp:txBody>
      <dsp:txXfrm>
        <a:off x="1607903" y="594"/>
        <a:ext cx="4564296" cy="1392124"/>
      </dsp:txXfrm>
    </dsp:sp>
    <dsp:sp modelId="{EB5A64D1-9AAB-4872-AA6B-DCF4853CFE70}">
      <dsp:nvSpPr>
        <dsp:cNvPr id="0" name=""/>
        <dsp:cNvSpPr/>
      </dsp:nvSpPr>
      <dsp:spPr>
        <a:xfrm>
          <a:off x="0" y="1740750"/>
          <a:ext cx="6172199" cy="139212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8CB55E-FB76-4FFF-8438-82850C76CE78}">
      <dsp:nvSpPr>
        <dsp:cNvPr id="0" name=""/>
        <dsp:cNvSpPr/>
      </dsp:nvSpPr>
      <dsp:spPr>
        <a:xfrm>
          <a:off x="421117" y="2053978"/>
          <a:ext cx="765668" cy="7656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6FDA4F-1A29-486C-B5C8-476C79DAC653}">
      <dsp:nvSpPr>
        <dsp:cNvPr id="0" name=""/>
        <dsp:cNvSpPr/>
      </dsp:nvSpPr>
      <dsp:spPr>
        <a:xfrm>
          <a:off x="1607903" y="1740750"/>
          <a:ext cx="45642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Symptom or behavioral changes </a:t>
          </a:r>
        </a:p>
      </dsp:txBody>
      <dsp:txXfrm>
        <a:off x="1607903" y="1740750"/>
        <a:ext cx="4564296" cy="1392124"/>
      </dsp:txXfrm>
    </dsp:sp>
    <dsp:sp modelId="{06847BB8-38C0-4B22-857A-8846C219FB29}">
      <dsp:nvSpPr>
        <dsp:cNvPr id="0" name=""/>
        <dsp:cNvSpPr/>
      </dsp:nvSpPr>
      <dsp:spPr>
        <a:xfrm>
          <a:off x="0" y="3480905"/>
          <a:ext cx="6172199" cy="139212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563BE-458E-41BE-8128-85A643B1450F}">
      <dsp:nvSpPr>
        <dsp:cNvPr id="0" name=""/>
        <dsp:cNvSpPr/>
      </dsp:nvSpPr>
      <dsp:spPr>
        <a:xfrm>
          <a:off x="421117" y="3794133"/>
          <a:ext cx="765668" cy="7656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60F27-68A8-48CF-B574-997A94C97CA4}">
      <dsp:nvSpPr>
        <dsp:cNvPr id="0" name=""/>
        <dsp:cNvSpPr/>
      </dsp:nvSpPr>
      <dsp:spPr>
        <a:xfrm>
          <a:off x="1607903" y="3480905"/>
          <a:ext cx="45642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Care Plan Adjustments</a:t>
          </a:r>
        </a:p>
      </dsp:txBody>
      <dsp:txXfrm>
        <a:off x="1607903" y="3480905"/>
        <a:ext cx="4564296" cy="13921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06749-2A94-409E-A9F0-5D00252CA17B}">
      <dsp:nvSpPr>
        <dsp:cNvPr id="0" name=""/>
        <dsp:cNvSpPr/>
      </dsp:nvSpPr>
      <dsp:spPr>
        <a:xfrm>
          <a:off x="4408174" y="0"/>
          <a:ext cx="2845098" cy="1461492"/>
        </a:xfrm>
        <a:prstGeom prst="rightArrow">
          <a:avLst>
            <a:gd name="adj1" fmla="val 75000"/>
            <a:gd name="adj2" fmla="val 50000"/>
          </a:avLst>
        </a:prstGeom>
        <a:solidFill>
          <a:srgbClr val="D4D9EC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endParaRPr lang="en-US" sz="1400" kern="1200">
            <a:solidFill>
              <a:srgbClr val="C00000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endParaRPr lang="en-US" sz="800" kern="1200">
            <a:solidFill>
              <a:srgbClr val="C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300" kern="1200">
              <a:solidFill>
                <a:srgbClr val="C00000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Dementia Diagnostic Centers</a:t>
          </a:r>
          <a:endParaRPr lang="en-US" sz="1300" kern="1200">
            <a:solidFill>
              <a:srgbClr val="C00000"/>
            </a:solidFill>
          </a:endParaRPr>
        </a:p>
      </dsp:txBody>
      <dsp:txXfrm>
        <a:off x="4408174" y="182687"/>
        <a:ext cx="2297039" cy="1096119"/>
      </dsp:txXfrm>
    </dsp:sp>
    <dsp:sp modelId="{206CFE14-DBF3-40FA-8169-49470EBF976C}">
      <dsp:nvSpPr>
        <dsp:cNvPr id="0" name=""/>
        <dsp:cNvSpPr/>
      </dsp:nvSpPr>
      <dsp:spPr>
        <a:xfrm>
          <a:off x="4776" y="0"/>
          <a:ext cx="4403397" cy="1461492"/>
        </a:xfrm>
        <a:prstGeom prst="round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A Medical Assessment to Determine or Confirm Whether Somone has Dementia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300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Examples: Comprehensive medical exam; Dementia diagnostic assessment; Neuropsychological testing</a:t>
          </a:r>
        </a:p>
      </dsp:txBody>
      <dsp:txXfrm>
        <a:off x="76120" y="71344"/>
        <a:ext cx="4260709" cy="1318804"/>
      </dsp:txXfrm>
    </dsp:sp>
    <dsp:sp modelId="{551D0EFA-2507-46C9-98F4-B5E420462492}">
      <dsp:nvSpPr>
        <dsp:cNvPr id="0" name=""/>
        <dsp:cNvSpPr/>
      </dsp:nvSpPr>
      <dsp:spPr>
        <a:xfrm>
          <a:off x="4408174" y="1626903"/>
          <a:ext cx="2845098" cy="146149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endParaRPr lang="en-US" sz="900" kern="1200">
            <a:solidFill>
              <a:srgbClr val="C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300" kern="1200">
              <a:solidFill>
                <a:srgbClr val="C00000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Golden Buckeye Center for Dementia Caregiving </a:t>
          </a:r>
          <a:endParaRPr lang="en-US" sz="1300" kern="1200">
            <a:solidFill>
              <a:srgbClr val="C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300" kern="1200">
              <a:solidFill>
                <a:srgbClr val="C00000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Alzheimer’s Association </a:t>
          </a:r>
          <a:endParaRPr lang="en-US" sz="1300" kern="1200">
            <a:solidFill>
              <a:srgbClr val="C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300" u="sng" kern="1200">
              <a:solidFill>
                <a:srgbClr val="C00000"/>
              </a:solidFill>
            </a:rPr>
            <a:t>Other Helpful Resources</a:t>
          </a:r>
          <a:endParaRPr lang="en-US" sz="1300" kern="1200">
            <a:solidFill>
              <a:srgbClr val="C00000"/>
            </a:solidFill>
          </a:endParaRPr>
        </a:p>
      </dsp:txBody>
      <dsp:txXfrm>
        <a:off x="4408174" y="1809590"/>
        <a:ext cx="2297039" cy="1096119"/>
      </dsp:txXfrm>
    </dsp:sp>
    <dsp:sp modelId="{F2FB6645-1537-45D2-9453-1AC9E0276035}">
      <dsp:nvSpPr>
        <dsp:cNvPr id="0" name=""/>
        <dsp:cNvSpPr/>
      </dsp:nvSpPr>
      <dsp:spPr>
        <a:xfrm>
          <a:off x="4776" y="1612347"/>
          <a:ext cx="4403397" cy="1461492"/>
        </a:xfrm>
        <a:prstGeom prst="round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Basic Information on Memory Loss or Dementia 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300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Examples: Recognizing symptoms and warning signs; Treatment options; Normal aging vs. dementia; Assistance for persons living with memory loss or dementia and support for family and friend caregivers</a:t>
          </a:r>
        </a:p>
      </dsp:txBody>
      <dsp:txXfrm>
        <a:off x="76120" y="1683691"/>
        <a:ext cx="4260709" cy="1318804"/>
      </dsp:txXfrm>
    </dsp:sp>
    <dsp:sp modelId="{790AF605-F6DE-4ECB-B15F-2989C07CF9EA}">
      <dsp:nvSpPr>
        <dsp:cNvPr id="0" name=""/>
        <dsp:cNvSpPr/>
      </dsp:nvSpPr>
      <dsp:spPr>
        <a:xfrm>
          <a:off x="4408174" y="3215282"/>
          <a:ext cx="2845098" cy="146149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endParaRPr lang="en-US" sz="1300" kern="1200">
            <a:solidFill>
              <a:srgbClr val="C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300" kern="1200">
              <a:solidFill>
                <a:srgbClr val="C00000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Area Agency on Aging </a:t>
          </a:r>
          <a:endParaRPr lang="en-US" sz="1300" kern="1200">
            <a:solidFill>
              <a:srgbClr val="C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300" kern="1200">
              <a:solidFill>
                <a:srgbClr val="C00000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Best Programs for Caregiving</a:t>
          </a:r>
          <a:endParaRPr lang="en-US" sz="1300" kern="1200">
            <a:solidFill>
              <a:srgbClr val="C00000"/>
            </a:solidFill>
          </a:endParaRPr>
        </a:p>
      </dsp:txBody>
      <dsp:txXfrm>
        <a:off x="4408174" y="3397969"/>
        <a:ext cx="2297039" cy="1096119"/>
      </dsp:txXfrm>
    </dsp:sp>
    <dsp:sp modelId="{C32450F4-BCBA-4393-9886-48E6E910E9B6}">
      <dsp:nvSpPr>
        <dsp:cNvPr id="0" name=""/>
        <dsp:cNvSpPr/>
      </dsp:nvSpPr>
      <dsp:spPr>
        <a:xfrm>
          <a:off x="4776" y="3215282"/>
          <a:ext cx="4403397" cy="1461492"/>
        </a:xfrm>
        <a:prstGeom prst="round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Care Planning and Managing Care for Memory Loss, Dementia, and Caregiving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Examples: Find solutions to concerns or problems; Personalized care planning; Find and coordinate medical and non-medical services; Emotional support </a:t>
          </a:r>
        </a:p>
      </dsp:txBody>
      <dsp:txXfrm>
        <a:off x="76120" y="3286626"/>
        <a:ext cx="4260709" cy="13188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FBF5D4-D7D5-458E-B12D-4D3D72AD4C4B}">
      <dsp:nvSpPr>
        <dsp:cNvPr id="0" name=""/>
        <dsp:cNvSpPr/>
      </dsp:nvSpPr>
      <dsp:spPr>
        <a:xfrm>
          <a:off x="4459082" y="0"/>
          <a:ext cx="2877955" cy="1473398"/>
        </a:xfrm>
        <a:prstGeom prst="rightArrow">
          <a:avLst>
            <a:gd name="adj1" fmla="val 75000"/>
            <a:gd name="adj2" fmla="val 50000"/>
          </a:avLst>
        </a:prstGeom>
        <a:solidFill>
          <a:srgbClr val="D4D9EC">
            <a:alpha val="90000"/>
          </a:srgbClr>
        </a:solidFill>
        <a:ln w="19050" cap="flat" cmpd="sng" algn="ctr">
          <a:solidFill>
            <a:srgbClr val="156082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t" anchorCtr="0">
          <a:noAutofit/>
        </a:bodyPr>
        <a:lstStyle/>
        <a:p>
          <a:pPr marL="57150" lvl="1" indent="-57150" algn="l" defTabSz="88900">
            <a:lnSpc>
              <a:spcPct val="90000"/>
            </a:lnSpc>
            <a:spcBef>
              <a:spcPts val="30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endParaRPr lang="en-US" sz="200" kern="1200">
            <a:solidFill>
              <a:srgbClr val="C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ts val="30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300" kern="1200">
              <a:solidFill>
                <a:srgbClr val="C00000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Alzheimer’s Association </a:t>
          </a:r>
          <a:endParaRPr lang="en-US" sz="1300" kern="1200">
            <a:solidFill>
              <a:srgbClr val="C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300" kern="1200">
              <a:solidFill>
                <a:srgbClr val="C00000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Area Agency on Aging </a:t>
          </a:r>
          <a:endParaRPr lang="en-US" sz="1300" kern="1200">
            <a:solidFill>
              <a:srgbClr val="C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300" kern="1200">
              <a:solidFill>
                <a:srgbClr val="C00000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Best Programs for Caregiving</a:t>
          </a:r>
          <a:endParaRPr lang="en-US" sz="1300" kern="1200">
            <a:solidFill>
              <a:srgbClr val="C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300" u="sng" kern="1200">
              <a:solidFill>
                <a:srgbClr val="C00000"/>
              </a:solidFill>
            </a:rPr>
            <a:t>Other Helpful Resources</a:t>
          </a:r>
          <a:endParaRPr lang="en-US" sz="1300" kern="1200">
            <a:solidFill>
              <a:srgbClr val="C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300" kern="1200">
              <a:solidFill>
                <a:srgbClr val="C00000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Memory Café Directory</a:t>
          </a:r>
          <a:endParaRPr lang="en-US" sz="1300" kern="1200">
            <a:solidFill>
              <a:srgbClr val="C00000"/>
            </a:solidFill>
          </a:endParaRPr>
        </a:p>
      </dsp:txBody>
      <dsp:txXfrm>
        <a:off x="4459082" y="184175"/>
        <a:ext cx="2325431" cy="1105048"/>
      </dsp:txXfrm>
    </dsp:sp>
    <dsp:sp modelId="{96BAF596-D72B-414A-9AB1-6330AA5321B2}">
      <dsp:nvSpPr>
        <dsp:cNvPr id="0" name=""/>
        <dsp:cNvSpPr/>
      </dsp:nvSpPr>
      <dsp:spPr>
        <a:xfrm>
          <a:off x="4831" y="0"/>
          <a:ext cx="4454250" cy="1473398"/>
        </a:xfrm>
        <a:prstGeom prst="round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Strategies for Coping with Caregiving, Care Tasks, and Competing Responsibilities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Examples: Performing caregiving tasks; Managing symptoms; Effective communication techniques; Effective coping; Personal care &amp; daily activities; Emotional support</a:t>
          </a:r>
        </a:p>
      </dsp:txBody>
      <dsp:txXfrm>
        <a:off x="76756" y="71925"/>
        <a:ext cx="4310400" cy="1329548"/>
      </dsp:txXfrm>
    </dsp:sp>
    <dsp:sp modelId="{0FD7C698-F7B6-4069-900B-5FD44C989803}">
      <dsp:nvSpPr>
        <dsp:cNvPr id="0" name=""/>
        <dsp:cNvSpPr/>
      </dsp:nvSpPr>
      <dsp:spPr>
        <a:xfrm>
          <a:off x="4459082" y="1620738"/>
          <a:ext cx="2877955" cy="1473398"/>
        </a:xfrm>
        <a:prstGeom prst="rightArrow">
          <a:avLst>
            <a:gd name="adj1" fmla="val 75000"/>
            <a:gd name="adj2" fmla="val 50000"/>
          </a:avLst>
        </a:prstGeom>
        <a:solidFill>
          <a:srgbClr val="D4D9EC">
            <a:alpha val="90000"/>
          </a:srgbClr>
        </a:solidFill>
        <a:ln w="19050" cap="flat" cmpd="sng" algn="ctr">
          <a:solidFill>
            <a:srgbClr val="156082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endParaRPr lang="en-US" sz="800" kern="1200">
            <a:solidFill>
              <a:srgbClr val="C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300" kern="1200">
              <a:solidFill>
                <a:srgbClr val="C00000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Best Programs for Caregiving</a:t>
          </a:r>
          <a:endParaRPr lang="en-US" sz="1300" kern="1200">
            <a:solidFill>
              <a:srgbClr val="C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300" kern="1200">
              <a:solidFill>
                <a:srgbClr val="C00000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Dial 2-1-1</a:t>
          </a:r>
          <a:endParaRPr lang="en-US" sz="1300" kern="1200">
            <a:solidFill>
              <a:srgbClr val="C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300" kern="1200">
              <a:solidFill>
                <a:srgbClr val="C00000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Area Agencies on Aging </a:t>
          </a:r>
          <a:endParaRPr lang="en-US" sz="1300" kern="1200">
            <a:solidFill>
              <a:srgbClr val="C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300" kern="1200">
              <a:solidFill>
                <a:srgbClr val="C00000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AARP</a:t>
          </a:r>
          <a:endParaRPr lang="en-US" sz="1300" kern="1200">
            <a:solidFill>
              <a:srgbClr val="C00000"/>
            </a:solidFill>
          </a:endParaRPr>
        </a:p>
      </dsp:txBody>
      <dsp:txXfrm>
        <a:off x="4459082" y="1804913"/>
        <a:ext cx="2325431" cy="1105048"/>
      </dsp:txXfrm>
    </dsp:sp>
    <dsp:sp modelId="{407CF547-4257-4C1D-BC1F-864C0F74C755}">
      <dsp:nvSpPr>
        <dsp:cNvPr id="0" name=""/>
        <dsp:cNvSpPr/>
      </dsp:nvSpPr>
      <dsp:spPr>
        <a:xfrm>
          <a:off x="4831" y="1620738"/>
          <a:ext cx="4454250" cy="1473398"/>
        </a:xfrm>
        <a:prstGeom prst="round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Programs and Services for Memory Problems, Dementia, or Other Health Problems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Examples: Healthcare &amp; community services; Support for caregivers; Help with daily activities, personal care, transportation, case management; Care facilities</a:t>
          </a:r>
        </a:p>
      </dsp:txBody>
      <dsp:txXfrm>
        <a:off x="76756" y="1692663"/>
        <a:ext cx="4310400" cy="1329548"/>
      </dsp:txXfrm>
    </dsp:sp>
    <dsp:sp modelId="{0761F800-48BC-4B4B-ABDF-AA95F8552490}">
      <dsp:nvSpPr>
        <dsp:cNvPr id="0" name=""/>
        <dsp:cNvSpPr/>
      </dsp:nvSpPr>
      <dsp:spPr>
        <a:xfrm>
          <a:off x="4459082" y="3241476"/>
          <a:ext cx="2877955" cy="1473398"/>
        </a:xfrm>
        <a:prstGeom prst="rightArrow">
          <a:avLst>
            <a:gd name="adj1" fmla="val 75000"/>
            <a:gd name="adj2" fmla="val 50000"/>
          </a:avLst>
        </a:prstGeom>
        <a:solidFill>
          <a:srgbClr val="D4D9EC">
            <a:alpha val="90000"/>
          </a:srgbClr>
        </a:solidFill>
        <a:ln w="19050" cap="flat" cmpd="sng" algn="ctr">
          <a:solidFill>
            <a:srgbClr val="156082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endParaRPr lang="en-US" sz="2000" kern="1200">
            <a:solidFill>
              <a:srgbClr val="C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300" u="sng" kern="1200">
              <a:solidFill>
                <a:srgbClr val="C00000"/>
              </a:solidFill>
            </a:rPr>
            <a:t>Adult Day Programs</a:t>
          </a:r>
          <a:endParaRPr lang="en-US" sz="1300" kern="1200">
            <a:solidFill>
              <a:srgbClr val="C00000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US" sz="1300" u="sng" kern="1200">
              <a:solidFill>
                <a:srgbClr val="C00000"/>
              </a:solidFill>
            </a:rPr>
            <a:t>Respite Programs</a:t>
          </a:r>
          <a:endParaRPr lang="en-US" sz="1300" kern="1200">
            <a:solidFill>
              <a:srgbClr val="C00000"/>
            </a:solidFill>
          </a:endParaRPr>
        </a:p>
      </dsp:txBody>
      <dsp:txXfrm>
        <a:off x="4459082" y="3425651"/>
        <a:ext cx="2325431" cy="1105048"/>
      </dsp:txXfrm>
    </dsp:sp>
    <dsp:sp modelId="{8CF1BBB4-F007-4C6A-8B41-2581BF789702}">
      <dsp:nvSpPr>
        <dsp:cNvPr id="0" name=""/>
        <dsp:cNvSpPr/>
      </dsp:nvSpPr>
      <dsp:spPr>
        <a:xfrm>
          <a:off x="4831" y="3241476"/>
          <a:ext cx="4454250" cy="1473398"/>
        </a:xfrm>
        <a:prstGeom prst="round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Breaks from Caregiving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" lastClr="FFFFFF"/>
              </a:solidFill>
              <a:latin typeface="Aptos" panose="02110004020202020204"/>
              <a:ea typeface="+mn-ea"/>
              <a:cs typeface="+mn-cs"/>
            </a:rPr>
            <a:t>Examples: Places where people with dementia can stay to receive care for all or part of the day; Staff who come to the home to provide care; Facilities where people with dementia can stay overnight</a:t>
          </a:r>
        </a:p>
      </dsp:txBody>
      <dsp:txXfrm>
        <a:off x="76756" y="3313401"/>
        <a:ext cx="4310400" cy="13295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E04C4D4-0A97-4EB6-B3D7-A8988181DEFA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70DFD27-913F-43D0-ADCC-9CD4D187F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34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46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6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8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29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87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37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89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30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57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48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24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7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04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154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006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211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309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498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524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968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460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08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05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944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821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Courier New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338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631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297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57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650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459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739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63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361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B7A36-CFCB-F06E-4207-D7DF4576E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1285B3-F90D-B1EC-E534-BEFA16962B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8A75FA-B0AB-8C05-89D4-B9893ED75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86D1E-F68A-FA42-15CB-BFBD16E055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529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739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832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940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54EEC-13DB-D54A-413F-248809F39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63DEFC-9796-3C87-B9C6-C02030F73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2F8913-1848-02E8-DE90-3B0D2B8300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ED3C5-E5C2-14A5-AB40-5FEB0B052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088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14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01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47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96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14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0DFD27-913F-43D0-ADCC-9CD4D187FD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12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ed blue and white rectangle with a black border&#10;&#10;Description automatically generated">
            <a:extLst>
              <a:ext uri="{FF2B5EF4-FFF2-40B4-BE49-F238E27FC236}">
                <a16:creationId xmlns:a16="http://schemas.microsoft.com/office/drawing/2014/main" id="{6BDAD733-E81B-FABA-E877-886574D1E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951"/>
            <a:ext cx="12204357" cy="68649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6A7F8-C816-FD05-A9A3-D97D08081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741" y="-54143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CA868-C810-BD1A-9046-62C332BDE7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3741" y="2167685"/>
            <a:ext cx="9144000" cy="1655762"/>
          </a:xfr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DD972-4DCD-A857-54A4-E8CA2C2A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6FCB-C30F-0B40-B041-9DBFEB7EBFB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D1E88-CD49-C518-4BA6-166744B49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30E40-797C-94F3-E619-F5F567247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79FC-9FF8-E045-A198-79B7C8E7E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67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09A21-FD31-1663-3817-B4D498E64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236DD4-85B7-5A1E-C980-748F983E0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913EC-A406-66F5-19FD-340ADAE90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6FCB-C30F-0B40-B041-9DBFEB7EBFB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39DCF-E180-2A88-9F6A-345F62DA0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21264-2E2F-8E99-BA41-2E70CE9E4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79FC-9FF8-E045-A198-79B7C8E7E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32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6460B-6CA3-07C7-4760-3156425401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BD40AB-CFF5-9A22-925A-C5ED51900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119AC-1E0F-3D45-39B7-77628AD96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6FCB-C30F-0B40-B041-9DBFEB7EBFB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2D92F-1C96-06D9-42C2-0AC8B8C9C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83796-A3AA-7B63-BE84-7C423B45D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79FC-9FF8-E045-A198-79B7C8E7E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76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blue and white rectangle with a black border&#10;&#10;Description automatically generated">
            <a:extLst>
              <a:ext uri="{FF2B5EF4-FFF2-40B4-BE49-F238E27FC236}">
                <a16:creationId xmlns:a16="http://schemas.microsoft.com/office/drawing/2014/main" id="{B457A84C-2C2C-B0C4-AF7A-5E28AA6A2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951"/>
            <a:ext cx="12204357" cy="68649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ED7BE9-D6D8-01C0-7132-8610CBAD3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1383"/>
            <a:ext cx="3733800" cy="30482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79796-7322-D27C-9C6A-7A79D1E48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237129"/>
            <a:ext cx="5257800" cy="49398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FFF7F-94EE-50FD-2C19-0870734C2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6FCB-C30F-0B40-B041-9DBFEB7EBFB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DA0FA-B79C-323D-55C9-742AD2932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0DBEE-A307-470C-1EDA-F10A20E0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79FC-9FF8-E045-A198-79B7C8E7E8C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A15BC0-4F95-9A12-56E0-AC9F7D4E69B0}"/>
              </a:ext>
            </a:extLst>
          </p:cNvPr>
          <p:cNvCxnSpPr/>
          <p:nvPr userDrawn="1"/>
        </p:nvCxnSpPr>
        <p:spPr>
          <a:xfrm>
            <a:off x="5342965" y="1237129"/>
            <a:ext cx="0" cy="4607859"/>
          </a:xfrm>
          <a:prstGeom prst="line">
            <a:avLst/>
          </a:prstGeom>
          <a:ln w="38100">
            <a:solidFill>
              <a:srgbClr val="0D3F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513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blue and white rectangle with a black border&#10;&#10;Description automatically generated">
            <a:extLst>
              <a:ext uri="{FF2B5EF4-FFF2-40B4-BE49-F238E27FC236}">
                <a16:creationId xmlns:a16="http://schemas.microsoft.com/office/drawing/2014/main" id="{3D4112E2-1E07-0E0F-3B8C-0AB621CC05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951"/>
            <a:ext cx="12204357" cy="68649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C7463C-EDB9-87F7-FF32-68F5A4662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734" y="988507"/>
            <a:ext cx="9120532" cy="82704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5C398-FDA5-0C17-C93A-33FAD44C8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724525"/>
            <a:ext cx="10515600" cy="3651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182E8-9E52-04AA-F0F2-5DD9857B2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6FCB-C30F-0B40-B041-9DBFEB7EBFB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09BD8-56F5-8141-9CD5-CAA96B049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C4DB0-CB7A-D5F9-CF7D-5CCB81C4E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79FC-9FF8-E045-A198-79B7C8E7E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95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blue and white rectangle with a black border&#10;&#10;Description automatically generated">
            <a:extLst>
              <a:ext uri="{FF2B5EF4-FFF2-40B4-BE49-F238E27FC236}">
                <a16:creationId xmlns:a16="http://schemas.microsoft.com/office/drawing/2014/main" id="{F7186989-A1F4-7484-029C-146CD82039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951"/>
            <a:ext cx="12204357" cy="68649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BC85CE-8DBA-DCA0-E2B5-77C32B6BB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60AEC-5BCB-38EF-5D66-5F692B633E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4F2EC-E1BD-15EE-F7CA-1B40BD11B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09B5C-00AB-A1AE-6010-38F09B5B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6FCB-C30F-0B40-B041-9DBFEB7EBFB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230ED-F24D-79A0-6056-55F50DE53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8F5465-7D81-5BBE-3ECD-16A9FB611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79FC-9FF8-E045-A198-79B7C8E7E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29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3B4A6-5E84-B83F-8D25-62017F218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17853-6D3B-1921-7BB0-32CEB9B75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22384-DB61-FF56-C153-B29BD8D12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1E2DE8-DF0A-CB19-1FE1-F356C4BC78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99BF11-5A0B-23F7-9805-B261658430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0ECB5A-BCDB-3964-B853-10E241C39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6FCB-C30F-0B40-B041-9DBFEB7EBFB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03C839-B74F-4D79-E898-DA7B16E1D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25CC4E-9127-D251-993F-B440EFA69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79FC-9FF8-E045-A198-79B7C8E7E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35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rectangle with red and blue stripes&#10;&#10;Description automatically generated">
            <a:extLst>
              <a:ext uri="{FF2B5EF4-FFF2-40B4-BE49-F238E27FC236}">
                <a16:creationId xmlns:a16="http://schemas.microsoft.com/office/drawing/2014/main" id="{FD6902D8-83CD-71C1-DEA9-D83589A4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FA98E9-4A86-A766-E31C-AD1735EA1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69" y="276621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B01334-B7F3-1AD2-14FA-4BC5D5CFB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6FCB-C30F-0B40-B041-9DBFEB7EBFB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6D51BC-28C3-A148-EC49-8981E8EAB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8D825E-8A75-6586-B81C-2F27A7B7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79FC-9FF8-E045-A198-79B7C8E7E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3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071706-A41C-297A-ADCC-213A5C541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6FCB-C30F-0B40-B041-9DBFEB7EBFB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09C429-CF35-BEB9-15A2-28F14B18B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17076-AA80-9318-2C89-EEC382B1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79FC-9FF8-E045-A198-79B7C8E7E8C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black and red rectangle&#10;&#10;Description automatically generated">
            <a:extLst>
              <a:ext uri="{FF2B5EF4-FFF2-40B4-BE49-F238E27FC236}">
                <a16:creationId xmlns:a16="http://schemas.microsoft.com/office/drawing/2014/main" id="{7C772410-750F-CC95-20C9-3BC6EA27E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5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0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E6311-FF5A-0AD1-17A5-526606210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D4953-3696-02FC-CD40-D67D2185A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9A8BB5-4E6C-E120-4F0C-D63F73D1F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AF0A5-0546-B0B1-4A50-1B5C3D354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6FCB-C30F-0B40-B041-9DBFEB7EBFB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760912-F329-C52F-89E6-EA4A3F30D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76BAA0-EB8D-38BF-E211-8AF4C6FBF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79FC-9FF8-E045-A198-79B7C8E7E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24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4D70-A6CF-3863-6EC5-3F06D0C2A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600710-2BF0-AC57-A37A-88CDDFA3E3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38A598-16DD-358C-A164-876828541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91E9D-F507-C9D2-3BAF-EA589BBE2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26FCB-C30F-0B40-B041-9DBFEB7EBFB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65F1F3-5940-8E4D-5ABD-60EE53C23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493C52-A38D-794A-B3C7-2179A3D32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879FC-9FF8-E045-A198-79B7C8E7E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5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444DE3-0ACE-564F-76DF-DCEE2C8A9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5C719B-B3FF-C1EC-E5D9-4ECF988A8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88A66-CCA7-71C1-5715-55C0E26CAF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26FCB-C30F-0B40-B041-9DBFEB7EBFB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462C2-96D5-1264-234B-F8807176B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C1DD8-21D3-7060-BF56-82C8697F7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879FC-9FF8-E045-A198-79B7C8E7E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8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jamanetwork.com/searchresults?author=Adina+Dreier-Wolfgramm&amp;q=Adina+Dreier-Wolfgramm" TargetMode="External"/><Relationship Id="rId13" Type="http://schemas.openxmlformats.org/officeDocument/2006/relationships/hyperlink" Target="https://jamanetwork.com/journals/jamapsychiatry/fullarticle/2645498#172093092" TargetMode="External"/><Relationship Id="rId3" Type="http://schemas.openxmlformats.org/officeDocument/2006/relationships/hyperlink" Target="https://jamanetwork.com/searchresults?author=Jochen+Ren%c3%a9+Thyrian&amp;q=Jochen+Ren%c3%a9+Thyrian" TargetMode="External"/><Relationship Id="rId7" Type="http://schemas.openxmlformats.org/officeDocument/2006/relationships/hyperlink" Target="https://jamanetwork.com/searchresults?author=Bernhard+Michalowsky&amp;q=Bernhard+Michalowsky" TargetMode="External"/><Relationship Id="rId12" Type="http://schemas.openxmlformats.org/officeDocument/2006/relationships/hyperlink" Target="https://jamanetwork.com/searchresults?author=Wolfgang+Hoffmann&amp;q=Wolfgang+Hoffmann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jamanetwork.com/searchresults?author=Tilly+Eichler&amp;q=Tilly+Eichler" TargetMode="External"/><Relationship Id="rId11" Type="http://schemas.openxmlformats.org/officeDocument/2006/relationships/hyperlink" Target="https://jamanetwork.com/searchresults?author=Stefan+Teipel&amp;q=Stefan+Teipel" TargetMode="External"/><Relationship Id="rId5" Type="http://schemas.openxmlformats.org/officeDocument/2006/relationships/hyperlink" Target="https://jamanetwork.com/searchresults?author=Diana+Wucherer&amp;q=Diana+Wucherer" TargetMode="External"/><Relationship Id="rId10" Type="http://schemas.openxmlformats.org/officeDocument/2006/relationships/hyperlink" Target="https://jamanetwork.com/searchresults?author=Ingo+Kilimann&amp;q=Ingo+Kilimann" TargetMode="External"/><Relationship Id="rId4" Type="http://schemas.openxmlformats.org/officeDocument/2006/relationships/hyperlink" Target="https://jamanetwork.com/searchresults?author=Johannes+Hertel&amp;q=Johannes+Hertel" TargetMode="External"/><Relationship Id="rId9" Type="http://schemas.openxmlformats.org/officeDocument/2006/relationships/hyperlink" Target="https://jamanetwork.com/searchresults?author=Ina+Zwingmann&amp;q=Ina+Zwingmann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jamanetwork.com/journals/jamanetworkopen/fullarticle/2824549#249933806" TargetMode="External"/><Relationship Id="rId3" Type="http://schemas.openxmlformats.org/officeDocument/2006/relationships/hyperlink" Target="https://jamanetwork.com/searchresults?author=Huey-Ming+Tzeng&amp;q=Huey-Ming+Tzeng" TargetMode="External"/><Relationship Id="rId7" Type="http://schemas.openxmlformats.org/officeDocument/2006/relationships/hyperlink" Target="https://jamanetwork.com/searchresults?author=Yong-Fang+Kuo&amp;q=Yong-Fang+Kuo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jamanetwork.com/searchresults?author=Peter+Cram&amp;q=Peter+Cram" TargetMode="External"/><Relationship Id="rId5" Type="http://schemas.openxmlformats.org/officeDocument/2006/relationships/hyperlink" Target="https://jamanetwork.com/searchresults?author=Yong+Shan&amp;q=Yong+Shan" TargetMode="External"/><Relationship Id="rId4" Type="http://schemas.openxmlformats.org/officeDocument/2006/relationships/hyperlink" Target="https://jamanetwork.com/searchresults?author=Mukaila+A.+Raji&amp;q=Mukaila+A.+Raji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lz.org/professionals/health-systems-medical-professionals/cognitive-assessment#tools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s://www.alz.org/professionals/health-systems-medical-professionals/cognitive-assessment#referra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lz.org/professionals/health-systems-medical-professionals/cognitive-assessment#visit" TargetMode="External"/><Relationship Id="rId5" Type="http://schemas.openxmlformats.org/officeDocument/2006/relationships/hyperlink" Target="https://www.alz.org/professionals/health-systems-medical-professionals/cognitive-assessment#videos" TargetMode="External"/><Relationship Id="rId10" Type="http://schemas.openxmlformats.org/officeDocument/2006/relationships/hyperlink" Target="https://www.alz.org/professionals/health-systems-medical-professionals/cognitive-assessment" TargetMode="External"/><Relationship Id="rId4" Type="http://schemas.openxmlformats.org/officeDocument/2006/relationships/hyperlink" Target="https://www.alz.org/professionals/health-systems-medical-professionals/cognitive-assessment#who" TargetMode="External"/><Relationship Id="rId9" Type="http://schemas.openxmlformats.org/officeDocument/2006/relationships/hyperlink" Target="https://www.alz.org/professionals/health-systems-medical-professionals/cognitive-assessment#help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oi.org/10.1016/j.jshs.2020.06.003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29361066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a.nih.gov/sites/default/files/2021-08/nih_ad-adrd_bypass_budget_fy23.pd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zheimers.org.uk/about-dementia/managing-the-risk-of-dementia/risk-factors-for-dementia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z.org/professionals/health-systems-medical-professionals/cognitive-assessmen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www.nia.nih.gov/health/health-care-professionals-information/assessing-cognitive-impairment-older-patients" TargetMode="Externa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view.officeapps.live.com/op/view.aspx?src=https%3A%2F%2Fpblob1storage.blob.core.windows.net%2Fpublic%2Fnadrc%2Fdocs%2FGuide%2520for%2520Billing%2520Codes%2520for%2520Dementia%2520Services%2520Final%2520READ%2520Only.docx&amp;wdOrigin=BROWSELINK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ms.gov/medicare/payment/fee-schedules/physician/cognitive-assessment" TargetMode="Externa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s://www.youtube.com/watch?v=ugO2p2EvQQw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chrome-extension:/efaidnbmnnnibpcajpcglclefindmkaj/https:/www.alz.org/careplanning/downloads/cms-consensus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ixabay.com/illustrations/checklist-to-do-activities-boxes-1766064/" TargetMode="Externa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con-library.com/icon/important-icon-png-27.html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aerbrain.org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hrome-extension:/efaidnbmnnnibpcajpcglclefindmkaj/https:/www.alzheimersla.org/wp-content/uploads/2017/01/AD8-Dementia-Screening-Interview.pdf" TargetMode="External"/><Relationship Id="rId5" Type="http://schemas.openxmlformats.org/officeDocument/2006/relationships/hyperlink" Target="https://wexnermedical.osu.edu/brain-spine-neuro/memory-disorders/sage" TargetMode="Externa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lu.edu/medicine/internal-medicine/geriatric-medicine/aging-successfully/assessment-tools/mental-status-exam.php" TargetMode="External"/><Relationship Id="rId3" Type="http://schemas.openxmlformats.org/officeDocument/2006/relationships/hyperlink" Target="https://nursing.osu.edu/sites/default/files/2024-10/ScreeningTools_1.pdf" TargetMode="External"/><Relationship Id="rId7" Type="http://schemas.openxmlformats.org/officeDocument/2006/relationships/hyperlink" Target="https://mocacognition.com/fr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mocatest.org/" TargetMode="External"/><Relationship Id="rId5" Type="http://schemas.openxmlformats.org/officeDocument/2006/relationships/hyperlink" Target="https://mini-cog.com/mini-cog-in-other-languages/" TargetMode="External"/><Relationship Id="rId4" Type="http://schemas.openxmlformats.org/officeDocument/2006/relationships/hyperlink" Target="https://mini-cog.com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all.com/mouse-cursor-click-png/" TargetMode="External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hyperlink" Target="https://nursing.osu.edu/sites/default/files/2024-10/ScreeningTools_1.pdf" TargetMode="External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nursing.osu.edu/dementiacaregivi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s://nursing.osu.edu/sites/default/files/2024-10/ScreeningTools_1.pdf" TargetMode="External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hyperlink" Target="https://www.pngall.com/mouse-cursor-click-png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saenrich.geron.org/brain-health" TargetMode="External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https://www.the-ntg.org/ntg-edsd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mc/articles/PMC4576496/" TargetMode="External"/><Relationship Id="rId3" Type="http://schemas.openxmlformats.org/officeDocument/2006/relationships/hyperlink" Target="https://alz.org/media/documents/inbrief-differentiating-dementias.pdf" TargetMode="External"/><Relationship Id="rId7" Type="http://schemas.openxmlformats.org/officeDocument/2006/relationships/hyperlink" Target="https://www.ncbi.nlm.nih.gov/pmc/articles/PMC5496518/" TargetMode="External"/><Relationship Id="rId12" Type="http://schemas.openxmlformats.org/officeDocument/2006/relationships/hyperlink" Target="https://www.theaftd.org/living-with-ftd/resources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alz.org/professionals/health-systems-clinicians/dementia-diagnosis/differential-diagnosis/differential-diagnosis-of-vascular-dementia" TargetMode="External"/><Relationship Id="rId11" Type="http://schemas.openxmlformats.org/officeDocument/2006/relationships/hyperlink" Target="https://www.theaftd.org/for-health-professionals/diagnosing-ftd/" TargetMode="External"/><Relationship Id="rId5" Type="http://schemas.openxmlformats.org/officeDocument/2006/relationships/hyperlink" Target="https://memory.ucsf.edu/sites/memory.ucsf.edu/files/wysiwyg/UCSF_VaD_Providers_7-13-17.pdf" TargetMode="External"/><Relationship Id="rId10" Type="http://schemas.openxmlformats.org/officeDocument/2006/relationships/hyperlink" Target="https://www.theaftd.org/" TargetMode="External"/><Relationship Id="rId4" Type="http://schemas.openxmlformats.org/officeDocument/2006/relationships/hyperlink" Target="https://gamemorynet.org/resource_category/understanding-the-diagnosis/" TargetMode="External"/><Relationship Id="rId9" Type="http://schemas.openxmlformats.org/officeDocument/2006/relationships/hyperlink" Target="https://www.lbda.org/comprehensive-lbd-symptoms-checklist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vy2ZC5ZSZL8" TargetMode="External"/><Relationship Id="rId3" Type="http://schemas.openxmlformats.org/officeDocument/2006/relationships/image" Target="../media/image66.png"/><Relationship Id="rId7" Type="http://schemas.openxmlformats.org/officeDocument/2006/relationships/hyperlink" Target="https://urldefense.com/v3/__https:/familymedicine.uw.edu/cpc/wp-content/uploads/sites/15/2024/03/4-Plan-for-Newly-Diagnosed-Patients.pdf__;!!KGKeukY!1N0cnr2d_p58BOxbpt6mvFjsBrs-BRrPKqEP6pR3ZWsV4IQN4Clh0UKCmewJTxEuoa709ZBC_KZgqb8LHnGbqR1-xiK5$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kaerbrain.org/Evaluate/Disclose-the-Diagnosis" TargetMode="External"/><Relationship Id="rId11" Type="http://schemas.openxmlformats.org/officeDocument/2006/relationships/hyperlink" Target="https://www.aafp.org/dam/AAFP/documents/patient_care/cognitive_care_kit/disclosing-diagnosis.pdf" TargetMode="External"/><Relationship Id="rId5" Type="http://schemas.openxmlformats.org/officeDocument/2006/relationships/image" Target="../media/image68.png"/><Relationship Id="rId10" Type="http://schemas.openxmlformats.org/officeDocument/2006/relationships/hyperlink" Target="https://www.universityhealth.com/~/media/files/clinical-pathways/dementia-cognitive-impairment-guideline-2012.pdf" TargetMode="External"/><Relationship Id="rId4" Type="http://schemas.openxmlformats.org/officeDocument/2006/relationships/image" Target="../media/image67.png"/><Relationship Id="rId9" Type="http://schemas.openxmlformats.org/officeDocument/2006/relationships/hyperlink" Target="https://www.alz.org/professionals/health-systems-clinicians/dementia-diagnosis/disclosure-of-diagnosis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arp.org/" TargetMode="External"/><Relationship Id="rId3" Type="http://schemas.openxmlformats.org/officeDocument/2006/relationships/hyperlink" Target="https://nursing.osu.edu/offices-and-initiatives/golden-buckeye-center-dementia-caregiving/referral-protocol" TargetMode="External"/><Relationship Id="rId7" Type="http://schemas.openxmlformats.org/officeDocument/2006/relationships/hyperlink" Target="https://www.211.org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bpc.caregiver.org/" TargetMode="External"/><Relationship Id="rId5" Type="http://schemas.openxmlformats.org/officeDocument/2006/relationships/hyperlink" Target="https://www.alz.org/local_resources/find_your_local_chapter?state=OH" TargetMode="External"/><Relationship Id="rId10" Type="http://schemas.openxmlformats.org/officeDocument/2006/relationships/hyperlink" Target="https://aging.ohio.gov/find-services?serviceParam=Area%20Agency%20on%20Aging%20(local%20services%20and%20supports)" TargetMode="External"/><Relationship Id="rId4" Type="http://schemas.openxmlformats.org/officeDocument/2006/relationships/hyperlink" Target="https://aging.ohio.gov/about-us/who-we-are/area-agencies-on-aging" TargetMode="External"/><Relationship Id="rId9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hyperlink" Target="https://nursing.osu.edu/offices-and-initiatives/golden-buckeye-center-dementia-caregiving/referral-protocol" TargetMode="External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nursing.osu.edu/offices-and-initiatives/golden-buckeye-center-dementia-caregiving/referral-protocol" TargetMode="Externa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zheimers.gov/clinical-trials/find-clinical-trials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Clinician-Session-Eval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valuationforms.org/examples/" TargetMode="External"/><Relationship Id="rId4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it.ly/Clinician-Session-Eval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hyperlink" Target="https://aging.ohio.gov/find-services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ging.ohio.gov/" TargetMode="External"/><Relationship Id="rId5" Type="http://schemas.openxmlformats.org/officeDocument/2006/relationships/hyperlink" Target="https://nursing.osu.edu/dementiacaregiving" TargetMode="Externa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actonalz.org/sites/default/files/2022-04/ACTNAT-Provider-ClinicalPracticeTool.pdf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ealth.gov/healthypeople/objectives-and-data/browse-objectives/older-adults" TargetMode="External"/><Relationship Id="rId5" Type="http://schemas.openxmlformats.org/officeDocument/2006/relationships/hyperlink" Target="https://gsaenrich.geron.org/brain-health" TargetMode="External"/><Relationship Id="rId4" Type="http://schemas.openxmlformats.org/officeDocument/2006/relationships/hyperlink" Target="http://dx.doi.org/10.1016/j.jalz.2012.09.01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www.cdc.gov/alzheimers-dementia/healthy-people-2030/index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policy.usc.edu/article/vast-majority-of-dementia-patients-dont-receive-specialty-diagnosis-and-care-study-find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ilkeninstitute.org/content-hub/research-and-reports/reports/dementia-mci-improving-early-detectio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F9F73-427A-6A0A-3061-C5CD186EF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68" y="2437846"/>
            <a:ext cx="10832395" cy="70829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b="1" kern="100" cap="small" spc="0">
                <a:latin typeface="+mn-lt"/>
                <a:ea typeface="Malgun Gothic"/>
                <a:cs typeface="Arial"/>
              </a:rPr>
              <a:t>Approaches to Brain Health </a:t>
            </a:r>
            <a:r>
              <a:rPr lang="en-US" sz="3600" b="1" kern="100" cap="small">
                <a:latin typeface="+mn-lt"/>
                <a:ea typeface="Malgun Gothic"/>
                <a:cs typeface="Arial"/>
              </a:rPr>
              <a:t>Conversation and </a:t>
            </a:r>
            <a:r>
              <a:rPr lang="en-US" sz="3600" b="1" kern="100" cap="small" spc="0">
                <a:latin typeface="+mn-lt"/>
                <a:ea typeface="Malgun Gothic"/>
                <a:cs typeface="Arial"/>
              </a:rPr>
              <a:t>Assessment </a:t>
            </a:r>
            <a:r>
              <a:rPr lang="en-US" sz="3600" b="1" kern="100" cap="small">
                <a:latin typeface="+mn-lt"/>
                <a:ea typeface="Malgun Gothic"/>
                <a:cs typeface="Arial"/>
              </a:rPr>
              <a:t>for Older</a:t>
            </a:r>
            <a:r>
              <a:rPr lang="en-US" sz="3600" b="1" kern="100" cap="small" spc="0">
                <a:latin typeface="+mn-lt"/>
                <a:ea typeface="Malgun Gothic"/>
                <a:cs typeface="Arial"/>
              </a:rPr>
              <a:t> Adults and Their Care Partners </a:t>
            </a:r>
            <a:br>
              <a:rPr lang="en-US" sz="2400" b="1" kern="100" cap="small" spc="0">
                <a:latin typeface="+mn-lt"/>
                <a:ea typeface="Malgun Gothic"/>
                <a:cs typeface="Arial"/>
              </a:rPr>
            </a:br>
            <a:endParaRPr lang="en-US" sz="2400" b="1" cap="small" spc="0">
              <a:latin typeface="+mn-lt"/>
              <a:ea typeface="Malgun Gothic"/>
              <a:cs typeface="Arial"/>
            </a:endParaRPr>
          </a:p>
        </p:txBody>
      </p:sp>
      <p:pic>
        <p:nvPicPr>
          <p:cNvPr id="4" name="Picture 3" descr="A black and red logo for The Ohio State University College of Nursing">
            <a:extLst>
              <a:ext uri="{FF2B5EF4-FFF2-40B4-BE49-F238E27FC236}">
                <a16:creationId xmlns:a16="http://schemas.microsoft.com/office/drawing/2014/main" id="{EDD40CF7-D583-B22B-AF14-57A143D39A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0641" y="430406"/>
            <a:ext cx="1390802" cy="1100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790DA9-5F2F-1F13-C3F6-7DF2B2CAE07D}"/>
              </a:ext>
            </a:extLst>
          </p:cNvPr>
          <p:cNvSpPr txBox="1"/>
          <p:nvPr/>
        </p:nvSpPr>
        <p:spPr>
          <a:xfrm>
            <a:off x="0" y="4787308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i="1">
                <a:solidFill>
                  <a:schemeClr val="bg1"/>
                </a:solidFill>
              </a:rPr>
              <a:t>A training offered through the Golden Buckeye Center for Dementia Caregiving</a:t>
            </a:r>
          </a:p>
        </p:txBody>
      </p:sp>
      <p:pic>
        <p:nvPicPr>
          <p:cNvPr id="8" name="Picture 7" descr="A logo with red and blue text representing the Ohoi Department of Aging">
            <a:extLst>
              <a:ext uri="{FF2B5EF4-FFF2-40B4-BE49-F238E27FC236}">
                <a16:creationId xmlns:a16="http://schemas.microsoft.com/office/drawing/2014/main" id="{24CE1364-B484-D48C-DA0A-B9F0247301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6300" y="439738"/>
            <a:ext cx="984644" cy="11001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BA72A9-DF1E-73BC-A8C8-AD39E947FA01}"/>
              </a:ext>
            </a:extLst>
          </p:cNvPr>
          <p:cNvSpPr txBox="1"/>
          <p:nvPr/>
        </p:nvSpPr>
        <p:spPr>
          <a:xfrm>
            <a:off x="347868" y="3492798"/>
            <a:ext cx="117393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Janine Overcash, PhD, ARNP-CNP, FAANP, FAAN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38A823-B0DD-3C38-5224-16325B75705C}"/>
              </a:ext>
            </a:extLst>
          </p:cNvPr>
          <p:cNvSpPr txBox="1"/>
          <p:nvPr/>
        </p:nvSpPr>
        <p:spPr>
          <a:xfrm>
            <a:off x="3022469" y="5279751"/>
            <a:ext cx="614706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Developed by: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</a:rPr>
              <a:t>Morgan Fitzgerald, MPH, CHES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</a:rPr>
              <a:t>Mary Beth Happ, PhD, RN, FGSA, FAAN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</a:rPr>
              <a:t>Allison Macerollo, MD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</a:rPr>
              <a:t>Janine Overcash, PhD, APRN-CNP, FAANP, FAAN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</a:rPr>
              <a:t>Karen Rose, PhD, RN, FGSA, FAAN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854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FC95E-29A0-26E0-2AE8-54FE0E7A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USPSTF</a:t>
            </a:r>
          </a:p>
        </p:txBody>
      </p:sp>
      <p:pic>
        <p:nvPicPr>
          <p:cNvPr id="7" name="Picture 6" descr="An image of a publication on screening for cognitive impairment from the US Preventive Services Task Force">
            <a:extLst>
              <a:ext uri="{FF2B5EF4-FFF2-40B4-BE49-F238E27FC236}">
                <a16:creationId xmlns:a16="http://schemas.microsoft.com/office/drawing/2014/main" id="{60B2AF81-51D5-FDF9-9257-DB9C6C0BD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21" y="1368509"/>
            <a:ext cx="4878158" cy="4829646"/>
          </a:xfrm>
          <a:prstGeom prst="rect">
            <a:avLst/>
          </a:prstGeom>
        </p:spPr>
      </p:pic>
      <p:pic>
        <p:nvPicPr>
          <p:cNvPr id="11" name="Content Placeholder 10" descr="The US Preventive Services Task Force Recommendation concludes that the current evidence is insufficient to assess the balance of benefits and harms of screening for cognitivie impairment in older adults. ">
            <a:extLst>
              <a:ext uri="{FF2B5EF4-FFF2-40B4-BE49-F238E27FC236}">
                <a16:creationId xmlns:a16="http://schemas.microsoft.com/office/drawing/2014/main" id="{766F2ED3-3426-37FC-3509-DD78385E4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2395" r="1844"/>
          <a:stretch/>
        </p:blipFill>
        <p:spPr>
          <a:xfrm>
            <a:off x="5405049" y="1214741"/>
            <a:ext cx="6767074" cy="1181943"/>
          </a:xfrm>
        </p:spPr>
      </p:pic>
      <p:pic>
        <p:nvPicPr>
          <p:cNvPr id="13" name="Picture 12" descr="A screengrab showing the American Academy of Family Physicians supports the US Preventive Services Task Force clinical preventive service recommendation on dementia. ">
            <a:extLst>
              <a:ext uri="{FF2B5EF4-FFF2-40B4-BE49-F238E27FC236}">
                <a16:creationId xmlns:a16="http://schemas.microsoft.com/office/drawing/2014/main" id="{A73E57A5-C642-B7F4-F3A8-8B4CABD4B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4927" y="2396684"/>
            <a:ext cx="6612511" cy="29793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C71101-9F63-1AD3-C51C-244F374204D0}"/>
              </a:ext>
            </a:extLst>
          </p:cNvPr>
          <p:cNvSpPr txBox="1"/>
          <p:nvPr/>
        </p:nvSpPr>
        <p:spPr>
          <a:xfrm>
            <a:off x="5558227" y="5643259"/>
            <a:ext cx="6479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The evidence for this recommendation was from a population of community-dwelling seniors without signs of cognitive impairment.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F02511-4F55-247E-87BC-FCA39805A0E7}"/>
              </a:ext>
            </a:extLst>
          </p:cNvPr>
          <p:cNvSpPr txBox="1"/>
          <p:nvPr/>
        </p:nvSpPr>
        <p:spPr>
          <a:xfrm>
            <a:off x="-3341649" y="8794595"/>
            <a:ext cx="27432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"/>
              <a:buChar char="•"/>
            </a:pPr>
            <a:r>
              <a:rPr lang="en-US">
                <a:solidFill>
                  <a:srgbClr val="1B1B1B"/>
                </a:solidFill>
                <a:latin typeface="Source Sans Pro Web"/>
              </a:rPr>
              <a:t>Testing people who are unlikely to have cognitive impairment can lead to false positives, which may cause unnecessary stress and worry among older adults and their families.</a:t>
            </a:r>
          </a:p>
        </p:txBody>
      </p:sp>
    </p:spTree>
    <p:extLst>
      <p:ext uri="{BB962C8B-B14F-4D97-AF65-F5344CB8AC3E}">
        <p14:creationId xmlns:p14="http://schemas.microsoft.com/office/powerpoint/2010/main" val="1306530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B71291-6F63-CDF0-08B9-5FEBE7A09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 b="1" cap="small">
                <a:latin typeface="+mn-lt"/>
              </a:rPr>
              <a:t>Why Screen for Early Dementia? </a:t>
            </a:r>
          </a:p>
        </p:txBody>
      </p:sp>
    </p:spTree>
    <p:extLst>
      <p:ext uri="{BB962C8B-B14F-4D97-AF65-F5344CB8AC3E}">
        <p14:creationId xmlns:p14="http://schemas.microsoft.com/office/powerpoint/2010/main" val="4265714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4CE34F-3C3A-C647-9C98-F291010DC094}"/>
              </a:ext>
            </a:extLst>
          </p:cNvPr>
          <p:cNvSpPr txBox="1"/>
          <p:nvPr/>
        </p:nvSpPr>
        <p:spPr>
          <a:xfrm>
            <a:off x="915471" y="1836443"/>
            <a:ext cx="10535893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endParaRPr lang="en-US" b="1" i="0">
              <a:solidFill>
                <a:srgbClr val="C00000"/>
              </a:solidFill>
              <a:effectLst/>
              <a:latin typeface="Guardian TextSans Web"/>
            </a:endParaRPr>
          </a:p>
          <a:p>
            <a:pPr algn="l"/>
            <a:r>
              <a:rPr lang="en-US" b="0" i="0">
                <a:solidFill>
                  <a:srgbClr val="333333"/>
                </a:solidFill>
                <a:effectLst/>
                <a:latin typeface="Guardian TextSans Web"/>
              </a:rPr>
              <a:t>October 2017</a:t>
            </a:r>
          </a:p>
          <a:p>
            <a:pPr algn="l"/>
            <a:endParaRPr lang="en-US" b="0" i="0">
              <a:solidFill>
                <a:srgbClr val="333333"/>
              </a:solidFill>
              <a:effectLst/>
              <a:latin typeface="Guardian TextSans Web"/>
            </a:endParaRPr>
          </a:p>
          <a:p>
            <a:pPr algn="l"/>
            <a:r>
              <a:rPr lang="en-US" sz="2400" b="1" i="0">
                <a:effectLst/>
                <a:latin typeface="Guardian TextSans Web"/>
              </a:rPr>
              <a:t>Effectiveness and Safety of Dementia Care Management in Primary Care</a:t>
            </a:r>
          </a:p>
          <a:p>
            <a:pPr algn="l"/>
            <a:r>
              <a:rPr lang="en-US" b="0" i="0">
                <a:effectLst/>
                <a:latin typeface="Guardian TextSans Web"/>
              </a:rPr>
              <a:t>A</a:t>
            </a:r>
            <a:r>
              <a:rPr lang="en-US" sz="1200" b="0" i="0">
                <a:effectLst/>
                <a:latin typeface="Guardian TextSans Web"/>
              </a:rPr>
              <a:t> Randomized Clinical Trial</a:t>
            </a:r>
            <a:endParaRPr lang="en-US" sz="1200" b="1" i="0">
              <a:effectLst/>
              <a:latin typeface="Guardian TextSans Web"/>
            </a:endParaRPr>
          </a:p>
          <a:p>
            <a:pPr algn="l"/>
            <a:r>
              <a:rPr lang="en-US" sz="1200" b="0" i="0" u="none" strike="noStrike">
                <a:solidFill>
                  <a:srgbClr val="444444"/>
                </a:solidFill>
                <a:effectLst/>
                <a:latin typeface="Guardian TextSans Web"/>
                <a:hlinkClick r:id="rId3"/>
              </a:rPr>
              <a:t>Jochen René Thyrian, PhD</a:t>
            </a:r>
            <a:r>
              <a:rPr lang="en-US" sz="1200" b="0" i="0" u="none" strike="noStrike" baseline="30000">
                <a:solidFill>
                  <a:srgbClr val="444444"/>
                </a:solidFill>
                <a:effectLst/>
                <a:latin typeface="Guardian TextSans Web"/>
                <a:hlinkClick r:id="rId3"/>
              </a:rPr>
              <a:t>1</a:t>
            </a:r>
            <a:r>
              <a:rPr lang="en-US" sz="1200" b="0" i="0">
                <a:solidFill>
                  <a:srgbClr val="333333"/>
                </a:solidFill>
                <a:effectLst/>
                <a:latin typeface="Guardian TextSans Web"/>
              </a:rPr>
              <a:t>; </a:t>
            </a:r>
            <a:r>
              <a:rPr lang="en-US" sz="1200" b="0" i="0" u="none" strike="noStrike">
                <a:solidFill>
                  <a:srgbClr val="444444"/>
                </a:solidFill>
                <a:effectLst/>
                <a:latin typeface="Guardian TextSans Web"/>
                <a:hlinkClick r:id="rId4"/>
              </a:rPr>
              <a:t>Johannes Hertel, Dipl-Psych</a:t>
            </a:r>
            <a:r>
              <a:rPr lang="en-US" sz="1200" b="0" i="0" u="none" strike="noStrike" baseline="30000">
                <a:solidFill>
                  <a:srgbClr val="444444"/>
                </a:solidFill>
                <a:effectLst/>
                <a:latin typeface="Guardian TextSans Web"/>
                <a:hlinkClick r:id="rId4"/>
              </a:rPr>
              <a:t>1,2</a:t>
            </a:r>
            <a:r>
              <a:rPr lang="en-US" sz="1200" b="0" i="0">
                <a:solidFill>
                  <a:srgbClr val="333333"/>
                </a:solidFill>
                <a:effectLst/>
                <a:latin typeface="Guardian TextSans Web"/>
              </a:rPr>
              <a:t>; </a:t>
            </a:r>
            <a:r>
              <a:rPr lang="en-US" sz="1200" b="0" i="0" u="none" strike="noStrike">
                <a:solidFill>
                  <a:srgbClr val="444444"/>
                </a:solidFill>
                <a:effectLst/>
                <a:latin typeface="Guardian TextSans Web"/>
                <a:hlinkClick r:id="rId5"/>
              </a:rPr>
              <a:t>Diana Wucherer, Dipl-Pharm</a:t>
            </a:r>
            <a:r>
              <a:rPr lang="en-US" sz="1200" b="0" i="0" u="none" strike="noStrike" baseline="30000">
                <a:solidFill>
                  <a:srgbClr val="444444"/>
                </a:solidFill>
                <a:effectLst/>
                <a:latin typeface="Guardian TextSans Web"/>
                <a:hlinkClick r:id="rId5"/>
              </a:rPr>
              <a:t>1</a:t>
            </a:r>
            <a:r>
              <a:rPr lang="en-US" sz="1200" b="0" i="0">
                <a:solidFill>
                  <a:srgbClr val="333333"/>
                </a:solidFill>
                <a:effectLst/>
                <a:latin typeface="Guardian TextSans Web"/>
              </a:rPr>
              <a:t>; </a:t>
            </a:r>
            <a:r>
              <a:rPr lang="en-US" sz="1200" b="0" i="0" u="sng">
                <a:solidFill>
                  <a:srgbClr val="444444"/>
                </a:solidFill>
                <a:effectLst/>
                <a:latin typeface="Guardian TextSans Web"/>
              </a:rPr>
              <a:t>et al</a:t>
            </a:r>
            <a:r>
              <a:rPr lang="en-US" sz="1200" b="0" i="0" u="none" strike="noStrike">
                <a:solidFill>
                  <a:srgbClr val="444444"/>
                </a:solidFill>
                <a:effectLst/>
                <a:latin typeface="Guardian TextSans Web"/>
                <a:hlinkClick r:id="rId6"/>
              </a:rPr>
              <a:t>Tilly Eichler, PhD</a:t>
            </a:r>
            <a:r>
              <a:rPr lang="en-US" sz="1200" b="0" i="0" u="none" strike="noStrike" baseline="30000">
                <a:solidFill>
                  <a:srgbClr val="444444"/>
                </a:solidFill>
                <a:effectLst/>
                <a:latin typeface="Guardian TextSans Web"/>
                <a:hlinkClick r:id="rId6"/>
              </a:rPr>
              <a:t>1</a:t>
            </a:r>
            <a:r>
              <a:rPr lang="en-US" sz="1200" b="0" i="0">
                <a:solidFill>
                  <a:srgbClr val="333333"/>
                </a:solidFill>
                <a:effectLst/>
                <a:latin typeface="Guardian TextSans Web"/>
              </a:rPr>
              <a:t>; </a:t>
            </a:r>
            <a:r>
              <a:rPr lang="en-US" sz="1200" b="0" i="0" u="none" strike="noStrike">
                <a:solidFill>
                  <a:srgbClr val="444444"/>
                </a:solidFill>
                <a:effectLst/>
                <a:latin typeface="Guardian TextSans Web"/>
                <a:hlinkClick r:id="rId7"/>
              </a:rPr>
              <a:t>Bernhard Michalowsky, PhD</a:t>
            </a:r>
            <a:r>
              <a:rPr lang="en-US" sz="1200" b="0" i="0" u="none" strike="noStrike" baseline="30000">
                <a:solidFill>
                  <a:srgbClr val="444444"/>
                </a:solidFill>
                <a:effectLst/>
                <a:latin typeface="Guardian TextSans Web"/>
                <a:hlinkClick r:id="rId7"/>
              </a:rPr>
              <a:t>1</a:t>
            </a:r>
            <a:r>
              <a:rPr lang="en-US" sz="1200" b="0" i="0">
                <a:solidFill>
                  <a:srgbClr val="333333"/>
                </a:solidFill>
                <a:effectLst/>
                <a:latin typeface="Guardian TextSans Web"/>
              </a:rPr>
              <a:t>; </a:t>
            </a:r>
            <a:r>
              <a:rPr lang="en-US" sz="1200" b="0" i="0" u="none" strike="noStrike">
                <a:solidFill>
                  <a:srgbClr val="444444"/>
                </a:solidFill>
                <a:effectLst/>
                <a:latin typeface="Guardian TextSans Web"/>
                <a:hlinkClick r:id="rId8"/>
              </a:rPr>
              <a:t>Adina Dreier-Wolfgramm, PhD</a:t>
            </a:r>
            <a:r>
              <a:rPr lang="en-US" sz="1200" b="0" i="0" u="none" strike="noStrike" baseline="30000">
                <a:solidFill>
                  <a:srgbClr val="444444"/>
                </a:solidFill>
                <a:effectLst/>
                <a:latin typeface="Guardian TextSans Web"/>
                <a:hlinkClick r:id="rId8"/>
              </a:rPr>
              <a:t>3</a:t>
            </a:r>
            <a:r>
              <a:rPr lang="en-US" sz="1200" b="0" i="0">
                <a:solidFill>
                  <a:srgbClr val="333333"/>
                </a:solidFill>
                <a:effectLst/>
                <a:latin typeface="Guardian TextSans Web"/>
              </a:rPr>
              <a:t>; </a:t>
            </a:r>
            <a:r>
              <a:rPr lang="en-US" sz="1200" b="0" i="0" u="none" strike="noStrike">
                <a:solidFill>
                  <a:srgbClr val="444444"/>
                </a:solidFill>
                <a:effectLst/>
                <a:latin typeface="Guardian TextSans Web"/>
                <a:hlinkClick r:id="rId9"/>
              </a:rPr>
              <a:t>Ina Zwingmann, PhD</a:t>
            </a:r>
            <a:r>
              <a:rPr lang="en-US" sz="1200" b="0" i="0" u="none" strike="noStrike" baseline="30000">
                <a:solidFill>
                  <a:srgbClr val="444444"/>
                </a:solidFill>
                <a:effectLst/>
                <a:latin typeface="Guardian TextSans Web"/>
                <a:hlinkClick r:id="rId9"/>
              </a:rPr>
              <a:t>1</a:t>
            </a:r>
            <a:r>
              <a:rPr lang="en-US" sz="1200" b="0" i="0">
                <a:solidFill>
                  <a:srgbClr val="333333"/>
                </a:solidFill>
                <a:effectLst/>
                <a:latin typeface="Guardian TextSans Web"/>
              </a:rPr>
              <a:t>; </a:t>
            </a:r>
            <a:r>
              <a:rPr lang="en-US" sz="1200" b="0" i="0" u="none" strike="noStrike">
                <a:solidFill>
                  <a:srgbClr val="444444"/>
                </a:solidFill>
                <a:effectLst/>
                <a:latin typeface="Guardian TextSans Web"/>
                <a:hlinkClick r:id="rId10"/>
              </a:rPr>
              <a:t>Ingo Kilimann, MD</a:t>
            </a:r>
            <a:r>
              <a:rPr lang="en-US" sz="1200" b="0" i="0" u="none" strike="noStrike" baseline="30000">
                <a:solidFill>
                  <a:srgbClr val="444444"/>
                </a:solidFill>
                <a:effectLst/>
                <a:latin typeface="Guardian TextSans Web"/>
                <a:hlinkClick r:id="rId10"/>
              </a:rPr>
              <a:t>4</a:t>
            </a:r>
            <a:r>
              <a:rPr lang="en-US" sz="1200" b="0" i="0">
                <a:solidFill>
                  <a:srgbClr val="333333"/>
                </a:solidFill>
                <a:effectLst/>
                <a:latin typeface="Guardian TextSans Web"/>
              </a:rPr>
              <a:t>; </a:t>
            </a:r>
            <a:r>
              <a:rPr lang="en-US" sz="1200" b="0" i="0" u="none" strike="noStrike">
                <a:solidFill>
                  <a:srgbClr val="444444"/>
                </a:solidFill>
                <a:effectLst/>
                <a:latin typeface="Guardian TextSans Web"/>
                <a:hlinkClick r:id="rId11"/>
              </a:rPr>
              <a:t>Stefan Teipel, MD</a:t>
            </a:r>
            <a:r>
              <a:rPr lang="en-US" sz="1200" b="0" i="0" u="none" strike="noStrike" baseline="30000">
                <a:solidFill>
                  <a:srgbClr val="444444"/>
                </a:solidFill>
                <a:effectLst/>
                <a:latin typeface="Guardian TextSans Web"/>
                <a:hlinkClick r:id="rId11"/>
              </a:rPr>
              <a:t>4,5</a:t>
            </a:r>
            <a:r>
              <a:rPr lang="en-US" sz="1200" b="0" i="0">
                <a:solidFill>
                  <a:srgbClr val="333333"/>
                </a:solidFill>
                <a:effectLst/>
                <a:latin typeface="Guardian TextSans Web"/>
              </a:rPr>
              <a:t>; </a:t>
            </a:r>
            <a:r>
              <a:rPr lang="en-US" sz="1200" b="0" i="0" u="none" strike="noStrike">
                <a:solidFill>
                  <a:srgbClr val="444444"/>
                </a:solidFill>
                <a:effectLst/>
                <a:latin typeface="Guardian TextSans Web"/>
                <a:hlinkClick r:id="rId12"/>
              </a:rPr>
              <a:t>Wolfgang Hoffmann, MD, MPH</a:t>
            </a:r>
            <a:r>
              <a:rPr lang="en-US" sz="1200" b="0" i="0" u="none" strike="noStrike" baseline="30000">
                <a:solidFill>
                  <a:srgbClr val="444444"/>
                </a:solidFill>
                <a:effectLst/>
                <a:latin typeface="Guardian TextSans Web"/>
                <a:hlinkClick r:id="rId12"/>
              </a:rPr>
              <a:t>1,3</a:t>
            </a:r>
            <a:endParaRPr lang="en-US" sz="1200" b="0" i="0">
              <a:solidFill>
                <a:srgbClr val="333333"/>
              </a:solidFill>
              <a:effectLst/>
              <a:latin typeface="Guardian TextSans Web"/>
            </a:endParaRPr>
          </a:p>
          <a:p>
            <a:pPr algn="l"/>
            <a:r>
              <a:rPr lang="en-US" sz="1200" b="0" i="0" u="none" strike="noStrike">
                <a:effectLst/>
                <a:latin typeface="Guardian TextSans Web"/>
              </a:rPr>
              <a:t>Author Affiliations</a:t>
            </a:r>
            <a:r>
              <a:rPr lang="en-US" sz="1200" b="0" i="0">
                <a:effectLst/>
                <a:latin typeface="Guardian TextSans Web"/>
              </a:rPr>
              <a:t> </a:t>
            </a:r>
            <a:r>
              <a:rPr lang="en-US" sz="1200" b="0" i="0" u="none" strike="noStrike">
                <a:solidFill>
                  <a:srgbClr val="0084C0"/>
                </a:solidFill>
                <a:effectLst/>
                <a:latin typeface="Guardian TextSans Web"/>
                <a:hlinkClick r:id="rId13"/>
              </a:rPr>
              <a:t>Article Information</a:t>
            </a:r>
            <a:endParaRPr lang="en-US" sz="1200" b="0" i="0">
              <a:solidFill>
                <a:srgbClr val="444444"/>
              </a:solidFill>
              <a:effectLst/>
              <a:latin typeface="Guardian TextSans Web"/>
            </a:endParaRPr>
          </a:p>
          <a:p>
            <a:pPr algn="l"/>
            <a:r>
              <a:rPr lang="en-US" sz="1200" b="0" i="1">
                <a:effectLst/>
                <a:latin typeface="Guardian TextSans Web"/>
              </a:rPr>
              <a:t>JAMA Psychiatry. </a:t>
            </a:r>
            <a:r>
              <a:rPr lang="en-US" sz="1200" b="0" i="0">
                <a:effectLst/>
                <a:latin typeface="Guardian TextSans Web"/>
              </a:rPr>
              <a:t>2017;74(10):996-1004. doi:10.1001/jamapsychiatry.2017.2124</a:t>
            </a:r>
          </a:p>
          <a:p>
            <a:pPr algn="l"/>
            <a:endParaRPr lang="en-US">
              <a:solidFill>
                <a:srgbClr val="333333"/>
              </a:solidFill>
              <a:latin typeface="Guardian TextSans Web"/>
            </a:endParaRPr>
          </a:p>
          <a:p>
            <a:r>
              <a:rPr lang="en-US" sz="2400" b="1" i="0">
                <a:effectLst/>
                <a:latin typeface="Guardian TextSans Web"/>
              </a:rPr>
              <a:t>Findings</a:t>
            </a:r>
            <a:r>
              <a:rPr lang="en-US" sz="2400" b="1">
                <a:latin typeface="Guardian TextSans Web"/>
              </a:rPr>
              <a:t>: </a:t>
            </a:r>
            <a:r>
              <a:rPr lang="en-US" sz="2400" b="1" i="0">
                <a:effectLst/>
                <a:latin typeface="Guardian TextSans Web"/>
              </a:rPr>
              <a:t> </a:t>
            </a:r>
            <a:r>
              <a:rPr lang="en-US" sz="2400" b="1">
                <a:latin typeface="Guardian TextSans Web"/>
              </a:rPr>
              <a:t>RCT of</a:t>
            </a:r>
            <a:r>
              <a:rPr lang="en-US" sz="2400" b="1" i="0">
                <a:effectLst/>
                <a:latin typeface="Guardian TextSans Web"/>
              </a:rPr>
              <a:t> 634 people with </a:t>
            </a:r>
            <a:r>
              <a:rPr lang="en-US" sz="2400" b="1">
                <a:latin typeface="Guardian TextSans Web"/>
              </a:rPr>
              <a:t>dementia, care management decreased behavioral and psychological symptoms and caregiver burden.  </a:t>
            </a:r>
            <a:endParaRPr lang="en-US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CCAC6C-4A3A-3E9F-F14C-2F678CFC68B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19646" y="1057628"/>
            <a:ext cx="9552708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Dementia Care Management</a:t>
            </a:r>
          </a:p>
        </p:txBody>
      </p:sp>
    </p:spTree>
    <p:extLst>
      <p:ext uri="{BB962C8B-B14F-4D97-AF65-F5344CB8AC3E}">
        <p14:creationId xmlns:p14="http://schemas.microsoft.com/office/powerpoint/2010/main" val="4047294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1891CBFA-F344-4E53-64CC-58196720C8F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19643" y="1084778"/>
            <a:ext cx="9552708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Medicare Annual Wellness Visits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F745A8-F2C9-D49A-3729-0631D9E09377}"/>
              </a:ext>
            </a:extLst>
          </p:cNvPr>
          <p:cNvSpPr txBox="1"/>
          <p:nvPr/>
        </p:nvSpPr>
        <p:spPr>
          <a:xfrm>
            <a:off x="976927" y="2098179"/>
            <a:ext cx="10238139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  <a:p>
            <a:r>
              <a:rPr lang="en-US" dirty="0"/>
              <a:t>October 8, 2024</a:t>
            </a:r>
            <a:endParaRPr lang="en-US" dirty="0">
              <a:ea typeface="Calibri"/>
              <a:cs typeface="Calibri"/>
            </a:endParaRPr>
          </a:p>
          <a:p>
            <a:endParaRPr lang="en-US" sz="2400" dirty="0">
              <a:ea typeface="Calibri"/>
              <a:cs typeface="Calibri"/>
            </a:endParaRPr>
          </a:p>
          <a:p>
            <a:r>
              <a:rPr lang="en-US" sz="2400" b="1" dirty="0"/>
              <a:t>Annual Wellness Visits and Early Dementia Diagnosis Among Medicare Beneficiaries</a:t>
            </a:r>
            <a:endParaRPr lang="en-US" sz="2400" b="1" dirty="0">
              <a:ea typeface="Calibri"/>
              <a:cs typeface="Calibri"/>
            </a:endParaRPr>
          </a:p>
          <a:p>
            <a:r>
              <a:rPr lang="en-US" sz="1400" dirty="0">
                <a:solidFill>
                  <a:srgbClr val="444444"/>
                </a:solidFill>
                <a:hlinkClick r:id="rId3"/>
              </a:rPr>
              <a:t>Huey-Ming Tzeng, PhD</a:t>
            </a:r>
            <a:r>
              <a:rPr lang="en-US" sz="1400" baseline="30000" dirty="0">
                <a:solidFill>
                  <a:srgbClr val="444444"/>
                </a:solidFill>
                <a:hlinkClick r:id="rId3"/>
              </a:rPr>
              <a:t>1,2</a:t>
            </a:r>
            <a:r>
              <a:rPr lang="en-US" sz="1400" dirty="0"/>
              <a:t>; </a:t>
            </a:r>
            <a:r>
              <a:rPr lang="en-US" sz="1400" dirty="0" err="1">
                <a:solidFill>
                  <a:srgbClr val="444444"/>
                </a:solidFill>
                <a:hlinkClick r:id="rId4"/>
              </a:rPr>
              <a:t>Mukaila</a:t>
            </a:r>
            <a:r>
              <a:rPr lang="en-US" sz="1400" dirty="0">
                <a:solidFill>
                  <a:srgbClr val="444444"/>
                </a:solidFill>
                <a:hlinkClick r:id="rId4"/>
              </a:rPr>
              <a:t> A. Raji, MD, MS</a:t>
            </a:r>
            <a:r>
              <a:rPr lang="en-US" sz="1400" baseline="30000" dirty="0">
                <a:solidFill>
                  <a:srgbClr val="444444"/>
                </a:solidFill>
                <a:hlinkClick r:id="rId4"/>
              </a:rPr>
              <a:t>2,3</a:t>
            </a:r>
            <a:r>
              <a:rPr lang="en-US" sz="1400" dirty="0"/>
              <a:t>; </a:t>
            </a:r>
            <a:r>
              <a:rPr lang="en-US" sz="1400" dirty="0">
                <a:solidFill>
                  <a:srgbClr val="444444"/>
                </a:solidFill>
                <a:hlinkClick r:id="rId5"/>
              </a:rPr>
              <a:t>Yong Shan, PhD</a:t>
            </a:r>
            <a:r>
              <a:rPr lang="en-US" sz="1400" baseline="30000" dirty="0">
                <a:solidFill>
                  <a:srgbClr val="444444"/>
                </a:solidFill>
                <a:hlinkClick r:id="rId5"/>
              </a:rPr>
              <a:t>4,5</a:t>
            </a:r>
            <a:r>
              <a:rPr lang="en-US" sz="1400" dirty="0"/>
              <a:t>; </a:t>
            </a:r>
            <a:r>
              <a:rPr lang="en-US" sz="1400" u="sng" dirty="0">
                <a:solidFill>
                  <a:srgbClr val="444444"/>
                </a:solidFill>
              </a:rPr>
              <a:t>et </a:t>
            </a:r>
            <a:r>
              <a:rPr lang="en-US" sz="1400" u="sng" dirty="0" err="1">
                <a:solidFill>
                  <a:srgbClr val="444444"/>
                </a:solidFill>
              </a:rPr>
              <a:t>al</a:t>
            </a:r>
            <a:r>
              <a:rPr lang="en-US" sz="1400" dirty="0" err="1">
                <a:solidFill>
                  <a:srgbClr val="444444"/>
                </a:solidFill>
                <a:hlinkClick r:id="rId6"/>
              </a:rPr>
              <a:t>Peter</a:t>
            </a:r>
            <a:r>
              <a:rPr lang="en-US" sz="1400" dirty="0">
                <a:solidFill>
                  <a:srgbClr val="444444"/>
                </a:solidFill>
                <a:hlinkClick r:id="rId6"/>
              </a:rPr>
              <a:t> Cram, MD, MBA</a:t>
            </a:r>
            <a:r>
              <a:rPr lang="en-US" sz="1400" baseline="30000" dirty="0">
                <a:solidFill>
                  <a:srgbClr val="444444"/>
                </a:solidFill>
                <a:hlinkClick r:id="rId6"/>
              </a:rPr>
              <a:t>6,7</a:t>
            </a:r>
            <a:r>
              <a:rPr lang="en-US" sz="1400" dirty="0"/>
              <a:t>; </a:t>
            </a:r>
            <a:r>
              <a:rPr lang="en-US" sz="1400" dirty="0">
                <a:solidFill>
                  <a:srgbClr val="444444"/>
                </a:solidFill>
                <a:hlinkClick r:id="rId7"/>
              </a:rPr>
              <a:t>Yong-Fang Kuo, PhD</a:t>
            </a:r>
            <a:r>
              <a:rPr lang="en-US" sz="1400" baseline="30000" dirty="0">
                <a:solidFill>
                  <a:srgbClr val="444444"/>
                </a:solidFill>
                <a:hlinkClick r:id="rId7"/>
              </a:rPr>
              <a:t>2,3,4,5</a:t>
            </a:r>
            <a:endParaRPr lang="en-US" sz="1400" baseline="30000" dirty="0">
              <a:solidFill>
                <a:srgbClr val="444444"/>
              </a:solidFill>
              <a:ea typeface="Calibri"/>
              <a:cs typeface="Calibri"/>
              <a:hlinkClick r:id="" action="ppaction://noaction"/>
            </a:endParaRPr>
          </a:p>
          <a:p>
            <a:r>
              <a:rPr lang="en-US" sz="1400" dirty="0"/>
              <a:t>Author Affiliations </a:t>
            </a:r>
            <a:r>
              <a:rPr lang="en-US" sz="1400" dirty="0">
                <a:solidFill>
                  <a:srgbClr val="9E1F63"/>
                </a:solidFill>
                <a:hlinkClick r:id="rId8"/>
              </a:rPr>
              <a:t>Article Information</a:t>
            </a:r>
            <a:endParaRPr lang="en-US" sz="1400" dirty="0">
              <a:solidFill>
                <a:srgbClr val="9E1F63"/>
              </a:solidFill>
              <a:ea typeface="Calibri"/>
              <a:cs typeface="Calibri"/>
              <a:hlinkClick r:id="" action="ppaction://noaction"/>
            </a:endParaRPr>
          </a:p>
          <a:p>
            <a:r>
              <a:rPr lang="en-US" sz="1400" i="1" dirty="0"/>
              <a:t>JAMA </a:t>
            </a:r>
            <a:r>
              <a:rPr lang="en-US" sz="1400" i="1" dirty="0" err="1"/>
              <a:t>Netw</a:t>
            </a:r>
            <a:r>
              <a:rPr lang="en-US" sz="1400" i="1" dirty="0"/>
              <a:t> Open. </a:t>
            </a:r>
            <a:r>
              <a:rPr lang="en-US" sz="1400" dirty="0"/>
              <a:t>2024;7(10):e2437247. doi:10.1001/jamanetworkopen.2024.37247 </a:t>
            </a:r>
            <a:endParaRPr lang="en-US" sz="1400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sz="2400" b="1" dirty="0">
                <a:ea typeface="+mn-lt"/>
                <a:cs typeface="+mn-lt"/>
              </a:rPr>
              <a:t>Findings:</a:t>
            </a:r>
            <a:r>
              <a:rPr lang="en-US" sz="2400" dirty="0">
                <a:ea typeface="+mn-lt"/>
                <a:cs typeface="+mn-lt"/>
              </a:rPr>
              <a:t>  </a:t>
            </a:r>
            <a:r>
              <a:rPr lang="en-US" sz="2400" b="1" dirty="0">
                <a:ea typeface="+mn-lt"/>
                <a:cs typeface="+mn-lt"/>
              </a:rPr>
              <a:t>In this cohort study of 549 516 Medicare beneficiaries, AWV was associated with a 21% increase in MCI diagnosis and a 4% increase in ADRD diagnosis. </a:t>
            </a:r>
            <a:endParaRPr lang="en-US" sz="2400" b="1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97738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B307A8B-B30B-55A8-9425-FF4B104F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734" y="1068391"/>
            <a:ext cx="9120532" cy="973896"/>
          </a:xfrm>
        </p:spPr>
        <p:txBody>
          <a:bodyPr>
            <a:noAutofit/>
          </a:bodyPr>
          <a:lstStyle/>
          <a:p>
            <a:r>
              <a:rPr lang="en-US" sz="3600" b="1" cap="small">
                <a:latin typeface="+mn-lt"/>
              </a:rPr>
              <a:t>Alzheimer’s Association Resources </a:t>
            </a:r>
            <a:br>
              <a:rPr lang="en-US" sz="3600" b="1" cap="small">
                <a:latin typeface="+mn-lt"/>
              </a:rPr>
            </a:br>
            <a:r>
              <a:rPr lang="en-US" sz="3600" b="1" cap="small">
                <a:latin typeface="+mn-lt"/>
              </a:rPr>
              <a:t>for Medical Professionals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0FD08D-7CBB-CD29-B7D5-09791DFDA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2653172"/>
            <a:ext cx="5832507" cy="32289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Benefits of Early Detection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>
                <a:solidFill>
                  <a:schemeClr val="tx1"/>
                </a:solidFill>
                <a:ea typeface="Calibri"/>
                <a:cs typeface="Calibri"/>
              </a:rPr>
              <a:t>Early treatment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>
                <a:solidFill>
                  <a:schemeClr val="tx1"/>
                </a:solidFill>
                <a:ea typeface="Calibri"/>
                <a:cs typeface="Calibri"/>
              </a:rPr>
              <a:t>More time for future planning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>
                <a:solidFill>
                  <a:schemeClr val="tx1"/>
                </a:solidFill>
                <a:ea typeface="Calibri"/>
                <a:cs typeface="Calibri"/>
              </a:rPr>
              <a:t>Potential for clinical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>
                <a:solidFill>
                  <a:schemeClr val="tx1"/>
                </a:solidFill>
                <a:ea typeface="Calibri"/>
                <a:cs typeface="Calibri"/>
              </a:rPr>
              <a:t>Participation in decision making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>
                <a:solidFill>
                  <a:schemeClr val="tx1"/>
                </a:solidFill>
                <a:ea typeface="Calibri"/>
                <a:cs typeface="Calibri"/>
              </a:rPr>
              <a:t>Access to support services</a:t>
            </a:r>
          </a:p>
          <a:p>
            <a:endParaRPr lang="en-US" sz="2000">
              <a:solidFill>
                <a:schemeClr val="tx1"/>
              </a:solidFill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2052" name="Picture 4" descr="Alzheimer">
            <a:extLst>
              <a:ext uri="{FF2B5EF4-FFF2-40B4-BE49-F238E27FC236}">
                <a16:creationId xmlns:a16="http://schemas.microsoft.com/office/drawing/2014/main" id="{7C76F345-5D21-A2E1-DE2F-5DE931AEE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640" y="2757294"/>
            <a:ext cx="3528523" cy="67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6EA0AD-794F-5F60-3507-31F6B243A3CD}"/>
              </a:ext>
            </a:extLst>
          </p:cNvPr>
          <p:cNvSpPr txBox="1"/>
          <p:nvPr/>
        </p:nvSpPr>
        <p:spPr>
          <a:xfrm>
            <a:off x="745946" y="3631661"/>
            <a:ext cx="53500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u="sng">
                <a:solidFill>
                  <a:srgbClr val="4A0D66"/>
                </a:solidFill>
                <a:effectLst/>
                <a:latin typeface="HouschkaAlt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Who should be evaluated for cognitive impairment?</a:t>
            </a:r>
            <a:endParaRPr lang="en-US" b="0" i="0">
              <a:solidFill>
                <a:srgbClr val="4A0D66"/>
              </a:solidFill>
              <a:effectLst/>
              <a:latin typeface="HouschkaAltPro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u="sng">
                <a:solidFill>
                  <a:srgbClr val="4A0D66"/>
                </a:solidFill>
                <a:effectLst/>
                <a:latin typeface="HouschkaAlt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Videos demonstrating cognitive assessment</a:t>
            </a:r>
            <a:endParaRPr lang="en-US" b="0" i="0">
              <a:solidFill>
                <a:srgbClr val="4A0D66"/>
              </a:solidFill>
              <a:effectLst/>
              <a:latin typeface="HouschkaAltPro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u="sng">
                <a:solidFill>
                  <a:srgbClr val="4A0D66"/>
                </a:solidFill>
                <a:effectLst/>
                <a:latin typeface="HouschkaAltPr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Medicare Annual Wellness Visit</a:t>
            </a:r>
            <a:endParaRPr lang="en-US" b="0" i="0">
              <a:solidFill>
                <a:srgbClr val="4A0D66"/>
              </a:solidFill>
              <a:effectLst/>
              <a:latin typeface="HouschkaAltPro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u="sng">
                <a:solidFill>
                  <a:srgbClr val="4A0D66"/>
                </a:solidFill>
                <a:effectLst/>
                <a:latin typeface="HouschkaAltPr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Indications for referral</a:t>
            </a:r>
            <a:endParaRPr lang="en-US" b="0" i="0">
              <a:solidFill>
                <a:srgbClr val="4A0D66"/>
              </a:solidFill>
              <a:effectLst/>
              <a:latin typeface="HouschkaAltPro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u="sng">
                <a:solidFill>
                  <a:srgbClr val="4A0D66"/>
                </a:solidFill>
                <a:effectLst/>
                <a:latin typeface="HouschkaAltPr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Recommended cognitive assessment tools</a:t>
            </a:r>
            <a:endParaRPr lang="en-US" b="0" i="0">
              <a:solidFill>
                <a:srgbClr val="4A0D66"/>
              </a:solidFill>
              <a:effectLst/>
              <a:latin typeface="HouschkaAltPro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b="0" i="0" u="sng">
                <a:solidFill>
                  <a:srgbClr val="4A0D66"/>
                </a:solidFill>
                <a:effectLst/>
                <a:latin typeface="HouschkaAltPro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 and support for your patients</a:t>
            </a:r>
            <a:endParaRPr lang="en-US" b="0" i="0">
              <a:solidFill>
                <a:srgbClr val="4A0D66"/>
              </a:solidFill>
              <a:effectLst/>
              <a:latin typeface="HouschkaAltPr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5FF1EC-19AC-2FC1-77BA-52D8F9FAB5D7}"/>
              </a:ext>
            </a:extLst>
          </p:cNvPr>
          <p:cNvSpPr txBox="1"/>
          <p:nvPr/>
        </p:nvSpPr>
        <p:spPr>
          <a:xfrm>
            <a:off x="1500543" y="6084808"/>
            <a:ext cx="9190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tx1"/>
                </a:solidFill>
                <a:ea typeface="Calibri"/>
                <a:cs typeface="Calibri"/>
                <a:hlinkClick r:id="rId10"/>
              </a:rPr>
              <a:t>https://www.alz.org/professionals/health-systems-medical-professionals/cognitive-assessment</a:t>
            </a:r>
            <a:r>
              <a:rPr lang="en-US" sz="1800">
                <a:solidFill>
                  <a:schemeClr val="tx1"/>
                </a:solidFill>
                <a:ea typeface="Calibri"/>
                <a:cs typeface="Calibri"/>
              </a:rPr>
              <a:t> 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52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B71291-6F63-CDF0-08B9-5FEBE7A0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21" y="2098163"/>
            <a:ext cx="10515600" cy="1325563"/>
          </a:xfrm>
        </p:spPr>
        <p:txBody>
          <a:bodyPr anchor="ctr">
            <a:noAutofit/>
          </a:bodyPr>
          <a:lstStyle/>
          <a:p>
            <a:r>
              <a:rPr lang="en-US" sz="3600" b="1" cap="small">
                <a:latin typeface="+mn-lt"/>
              </a:rPr>
              <a:t>Detection of Cognitive Problems can lead to Pharmacological and Non-Pharmacological Treatment of Dementia, Mild Cognitive Impairment, and Alzheimer's Disease </a:t>
            </a:r>
          </a:p>
        </p:txBody>
      </p:sp>
    </p:spTree>
    <p:extLst>
      <p:ext uri="{BB962C8B-B14F-4D97-AF65-F5344CB8AC3E}">
        <p14:creationId xmlns:p14="http://schemas.microsoft.com/office/powerpoint/2010/main" val="2357443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E04ABC-1742-E691-7F45-3F47428DC4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21210" y="3152775"/>
            <a:ext cx="5474134" cy="12477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ea typeface="Calibri"/>
                <a:cs typeface="Times New Roman" panose="02020603050405020304" pitchFamily="18" charset="0"/>
              </a:rPr>
              <a:t>Extensive lifestyle changes improve cognition and slow the progression of MCI (Ornish et al., 2024)</a:t>
            </a:r>
            <a:endParaRPr lang="en-US" sz="2400">
              <a:ea typeface="Roboto"/>
              <a:cs typeface="Roboto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BCEC95-DE68-B5D7-961B-0A004031F21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06216" y="1076325"/>
            <a:ext cx="6379567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Non-Pharmacological Treatment</a:t>
            </a:r>
            <a:endParaRPr kumimoji="0" lang="en-US" sz="3600" b="0" i="0" u="none" strike="noStrike" kern="1200" cap="small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5CE227-B236-17E9-6CF9-1E3CD902FF29}"/>
              </a:ext>
            </a:extLst>
          </p:cNvPr>
          <p:cNvSpPr txBox="1"/>
          <p:nvPr/>
        </p:nvSpPr>
        <p:spPr>
          <a:xfrm>
            <a:off x="16314" y="5991722"/>
            <a:ext cx="121593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>
                <a:effectLst/>
              </a:rPr>
              <a:t>Ornish D, Madison C, </a:t>
            </a:r>
            <a:r>
              <a:rPr lang="en-US" sz="1100" b="0" i="0" err="1">
                <a:effectLst/>
              </a:rPr>
              <a:t>Kivipelto</a:t>
            </a:r>
            <a:r>
              <a:rPr lang="en-US" sz="1100" b="0" i="0">
                <a:effectLst/>
              </a:rPr>
              <a:t> M, Kemp C, McCulloch CE, </a:t>
            </a:r>
            <a:r>
              <a:rPr lang="en-US" sz="1100" b="0" i="0" err="1">
                <a:effectLst/>
              </a:rPr>
              <a:t>Galasko</a:t>
            </a:r>
            <a:r>
              <a:rPr lang="en-US" sz="1100" b="0" i="0">
                <a:effectLst/>
              </a:rPr>
              <a:t> D, Artz J, Rentz D, Lin J, Norman K, Ornish A, Tranter S, </a:t>
            </a:r>
            <a:r>
              <a:rPr lang="en-US" sz="1100" b="0" i="0" err="1">
                <a:effectLst/>
              </a:rPr>
              <a:t>DeLamarter</a:t>
            </a:r>
            <a:r>
              <a:rPr lang="en-US" sz="1100" b="0" i="0">
                <a:effectLst/>
              </a:rPr>
              <a:t> N, Wingers N, Richling C, </a:t>
            </a:r>
            <a:r>
              <a:rPr lang="en-US" sz="1100" b="0" i="0" err="1">
                <a:effectLst/>
              </a:rPr>
              <a:t>Kaddurah-Daouk</a:t>
            </a:r>
            <a:r>
              <a:rPr lang="en-US" sz="1100" b="0" i="0">
                <a:effectLst/>
              </a:rPr>
              <a:t> R, Knight R, McDonald D, Patel L, Verdin E, E Tanzi R, Arnold SE. Effects of intensive lifestyle changes on the progression of mild cognitive impairment or early dementia due to Alzheimer's disease: a randomized, controlled clinical trial. </a:t>
            </a:r>
            <a:r>
              <a:rPr lang="en-US" sz="1100" b="0" i="0" err="1">
                <a:effectLst/>
              </a:rPr>
              <a:t>Alzheimers</a:t>
            </a:r>
            <a:r>
              <a:rPr lang="en-US" sz="1100" b="0" i="0">
                <a:effectLst/>
              </a:rPr>
              <a:t> Res </a:t>
            </a:r>
            <a:r>
              <a:rPr lang="en-US" sz="1100" b="0" i="0" err="1">
                <a:effectLst/>
              </a:rPr>
              <a:t>Ther</a:t>
            </a:r>
            <a:r>
              <a:rPr lang="en-US" sz="1100" b="0" i="0">
                <a:effectLst/>
              </a:rPr>
              <a:t>. 2024 Jun 7;16(1):122. </a:t>
            </a:r>
            <a:r>
              <a:rPr lang="en-US" sz="1100" b="0" i="0" err="1">
                <a:effectLst/>
              </a:rPr>
              <a:t>doi</a:t>
            </a:r>
            <a:r>
              <a:rPr lang="en-US" sz="1100" b="0" i="0">
                <a:effectLst/>
              </a:rPr>
              <a:t>: 10.1186/s13195-024-01482-z. PMID: 38849944; PMCID: PMC11157928.</a:t>
            </a:r>
            <a:endParaRPr lang="en-US" sz="1100" b="1">
              <a:ea typeface="Roboto"/>
              <a:cs typeface="Times New Roman" panose="02020603050405020304" pitchFamily="18" charset="0"/>
            </a:endParaRPr>
          </a:p>
          <a:p>
            <a:endParaRPr lang="en-US" sz="1100"/>
          </a:p>
        </p:txBody>
      </p:sp>
      <p:pic>
        <p:nvPicPr>
          <p:cNvPr id="3074" name="Picture 2" descr="Two older adults participating in physical activity ">
            <a:extLst>
              <a:ext uri="{FF2B5EF4-FFF2-40B4-BE49-F238E27FC236}">
                <a16:creationId xmlns:a16="http://schemas.microsoft.com/office/drawing/2014/main" id="{388EBAE6-DB0A-96C9-37F0-C8C75AAF6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64" y="2032477"/>
            <a:ext cx="5474134" cy="364942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540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report&#10;&#10;AI-generated content may be incorrect.">
            <a:extLst>
              <a:ext uri="{FF2B5EF4-FFF2-40B4-BE49-F238E27FC236}">
                <a16:creationId xmlns:a16="http://schemas.microsoft.com/office/drawing/2014/main" id="{9B2ADB7B-71CD-D294-2A1D-258A3E3A31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652" t="26090" r="4729" b="8173"/>
          <a:stretch/>
        </p:blipFill>
        <p:spPr>
          <a:xfrm>
            <a:off x="6476103" y="2455209"/>
            <a:ext cx="5228216" cy="36038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7808A6-27D4-DE63-616E-003028556DF0}"/>
              </a:ext>
            </a:extLst>
          </p:cNvPr>
          <p:cNvSpPr txBox="1"/>
          <p:nvPr/>
        </p:nvSpPr>
        <p:spPr>
          <a:xfrm>
            <a:off x="925157" y="1327781"/>
            <a:ext cx="11101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Exercise interventions for older adults: A systematic review of meta-analyses (Di </a:t>
            </a:r>
            <a:r>
              <a:rPr lang="en-US" sz="2000" dirty="0" err="1"/>
              <a:t>Lorito</a:t>
            </a:r>
            <a:r>
              <a:rPr lang="en-US" sz="2000" dirty="0"/>
              <a:t> et al., 2020)</a:t>
            </a:r>
          </a:p>
          <a:p>
            <a:r>
              <a:rPr lang="en-US" sz="2000" dirty="0"/>
              <a:t>J Sport Health Sci 2020 Jun 7; 10(1):29-47. </a:t>
            </a:r>
            <a:r>
              <a:rPr lang="en-US" sz="2000" dirty="0" err="1"/>
              <a:t>doi</a:t>
            </a:r>
            <a:r>
              <a:rPr lang="en-US" sz="2000" dirty="0"/>
              <a:t>: </a:t>
            </a:r>
            <a:r>
              <a:rPr lang="en-US" sz="2000" dirty="0">
                <a:hlinkClick r:id="rId4"/>
              </a:rPr>
              <a:t>10.1016/j.jshs.2020.06.003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65E224-4E87-CE52-B031-1C6AEC8DCD7F}"/>
              </a:ext>
            </a:extLst>
          </p:cNvPr>
          <p:cNvSpPr txBox="1"/>
          <p:nvPr/>
        </p:nvSpPr>
        <p:spPr>
          <a:xfrm>
            <a:off x="1114762" y="2667897"/>
            <a:ext cx="48002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study aimed to review physical exercise characteristics to identify which may be the most 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35 meta-analyses were included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interventions were delivered in homes vs. community 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Improvements in muscle strength were found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improvement in QOL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Seated exercise had a significantly positive effect on cognition</a:t>
            </a:r>
          </a:p>
        </p:txBody>
      </p:sp>
    </p:spTree>
    <p:extLst>
      <p:ext uri="{BB962C8B-B14F-4D97-AF65-F5344CB8AC3E}">
        <p14:creationId xmlns:p14="http://schemas.microsoft.com/office/powerpoint/2010/main" val="1050608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1F7FD1-AC88-5F8F-8E6E-1DE8D3F4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69" y="276621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4000" b="1" cap="small">
                <a:latin typeface="+mn-lt"/>
              </a:rPr>
              <a:t>Pharmacological Treatment </a:t>
            </a:r>
          </a:p>
        </p:txBody>
      </p:sp>
    </p:spTree>
    <p:extLst>
      <p:ext uri="{BB962C8B-B14F-4D97-AF65-F5344CB8AC3E}">
        <p14:creationId xmlns:p14="http://schemas.microsoft.com/office/powerpoint/2010/main" val="2094800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1740EB-B9F4-BEB4-B362-70FBC086D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9339"/>
            <a:ext cx="12192000" cy="885824"/>
          </a:xfrm>
        </p:spPr>
        <p:txBody>
          <a:bodyPr>
            <a:noAutofit/>
          </a:bodyPr>
          <a:lstStyle/>
          <a:p>
            <a:pPr algn="ctr"/>
            <a:r>
              <a:rPr lang="en-US" sz="3600" b="1" cap="small">
                <a:latin typeface="+mn-lt"/>
              </a:rPr>
              <a:t>Pharmacological Treatments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545EA8-76C8-4468-9EE4-79C7A14DB3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07464" y="2506662"/>
            <a:ext cx="546059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Cholinesterase Inhibitors</a:t>
            </a:r>
            <a:endParaRPr lang="en-US" sz="2400">
              <a:ea typeface="Calibri"/>
              <a:cs typeface="Calibri"/>
            </a:endParaRPr>
          </a:p>
          <a:p>
            <a:r>
              <a:rPr lang="en-US" sz="2400"/>
              <a:t>Memantine (Namenda)</a:t>
            </a:r>
            <a:endParaRPr lang="en-US" sz="2400">
              <a:ea typeface="Calibri"/>
              <a:cs typeface="Calibri"/>
            </a:endParaRPr>
          </a:p>
          <a:p>
            <a:r>
              <a:rPr lang="en-US" sz="2400"/>
              <a:t>Immunotherapy Drugs</a:t>
            </a:r>
            <a:endParaRPr lang="en-US" sz="2400">
              <a:ea typeface="Calibri"/>
              <a:cs typeface="Calibri"/>
            </a:endParaRPr>
          </a:p>
          <a:p>
            <a:pPr marL="0" indent="0">
              <a:buNone/>
            </a:pPr>
            <a:endParaRPr lang="en-US" sz="1800">
              <a:hlinkClick r:id="rId3"/>
            </a:endParaRPr>
          </a:p>
          <a:p>
            <a:pPr marL="0" indent="0">
              <a:buNone/>
            </a:pPr>
            <a:r>
              <a:rPr lang="en-US" sz="1800">
                <a:hlinkClick r:id="rId3"/>
              </a:rPr>
              <a:t>Ongoing Medical Management to Maximize Health and Well-being for Persons Living With Dementia - PubMed</a:t>
            </a:r>
          </a:p>
          <a:p>
            <a:pPr marL="0" indent="0">
              <a:buNone/>
            </a:pPr>
            <a:endParaRPr lang="en-US" sz="180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18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8" name="Picture 7" descr="A screengrab of the article detailed on this slide, titled Ongoing Medical Management to Maximize Health and Well-being for Persons Living with Dementia. ">
            <a:extLst>
              <a:ext uri="{FF2B5EF4-FFF2-40B4-BE49-F238E27FC236}">
                <a16:creationId xmlns:a16="http://schemas.microsoft.com/office/drawing/2014/main" id="{BA273AFF-9643-DFC2-5D99-1AC9BA5F1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992" y="1911364"/>
            <a:ext cx="3129157" cy="402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154EAA-F37E-6A1C-B788-0C412F05809C}"/>
              </a:ext>
            </a:extLst>
          </p:cNvPr>
          <p:cNvSpPr txBox="1"/>
          <p:nvPr/>
        </p:nvSpPr>
        <p:spPr>
          <a:xfrm>
            <a:off x="210127" y="5324764"/>
            <a:ext cx="713047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12121"/>
                </a:solidFill>
                <a:latin typeface="BlinkMacSystemFont"/>
              </a:rPr>
              <a:t>Austrom MG, Boustani M, LaMantia MA. Ongoing Medical Management to Maximize Health and Well-being for Persons Living With Dementia. Gerontologist. 2018 Jan 18;58(suppl_1):S48-S57. doi: 10.1093/geront/gnx147. PMID: 29361066; PMCID: PMC5881733.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34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72125-8CE0-E5C7-D569-F1691999898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19645" y="686146"/>
            <a:ext cx="9552708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0C8548-9626-E39E-73E0-851CF1449FF7}"/>
              </a:ext>
            </a:extLst>
          </p:cNvPr>
          <p:cNvSpPr txBox="1"/>
          <p:nvPr/>
        </p:nvSpPr>
        <p:spPr>
          <a:xfrm>
            <a:off x="1175637" y="1496757"/>
            <a:ext cx="9840724" cy="41996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Demonstrate an increase in </a:t>
            </a:r>
            <a:r>
              <a:rPr lang="en-US" sz="2000" b="1">
                <a:cs typeface="Arial"/>
              </a:rPr>
              <a:t>awareness </a:t>
            </a:r>
            <a:r>
              <a:rPr lang="en-US" sz="2000">
                <a:cs typeface="Arial"/>
              </a:rPr>
              <a:t>of cognitive decline, Alzheimer’s Disease and other related dementias; </a:t>
            </a:r>
            <a:endParaRPr lang="en-US" sz="2000">
              <a:ea typeface="Calibri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Explain </a:t>
            </a:r>
            <a:r>
              <a:rPr lang="en-US" sz="2000" b="1">
                <a:cs typeface="Arial"/>
              </a:rPr>
              <a:t>why</a:t>
            </a:r>
            <a:r>
              <a:rPr lang="en-US" sz="2000">
                <a:cs typeface="Arial"/>
              </a:rPr>
              <a:t> cognitive testing is important and </a:t>
            </a:r>
            <a:r>
              <a:rPr lang="en-US" sz="2000" b="1">
                <a:cs typeface="Arial"/>
              </a:rPr>
              <a:t>when</a:t>
            </a:r>
            <a:r>
              <a:rPr lang="en-US" sz="2000">
                <a:cs typeface="Arial"/>
              </a:rPr>
              <a:t> cognitive testing should be performed;</a:t>
            </a:r>
            <a:endParaRPr lang="en-US" sz="2000">
              <a:ea typeface="Calibri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Know how to </a:t>
            </a:r>
            <a:r>
              <a:rPr lang="en-US" sz="2000" b="1">
                <a:cs typeface="Arial"/>
              </a:rPr>
              <a:t>effectively communicate</a:t>
            </a:r>
            <a:r>
              <a:rPr lang="en-US" sz="2000">
                <a:cs typeface="Arial"/>
              </a:rPr>
              <a:t> and discuss brain health with older adults and their care partners;</a:t>
            </a:r>
            <a:endParaRPr lang="en-US" sz="2000">
              <a:ea typeface="Calibri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Select the tools to </a:t>
            </a:r>
            <a:r>
              <a:rPr lang="en-US" sz="2000" b="1">
                <a:cs typeface="Arial"/>
              </a:rPr>
              <a:t>assess and evaluate </a:t>
            </a:r>
            <a:r>
              <a:rPr lang="en-US" sz="2000">
                <a:cs typeface="Arial"/>
              </a:rPr>
              <a:t>cognitive impairment in a timely way; and, </a:t>
            </a:r>
            <a:endParaRPr lang="en-US" sz="2000">
              <a:ea typeface="Calibri"/>
              <a:cs typeface="Arial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Explain how to </a:t>
            </a:r>
            <a:r>
              <a:rPr lang="en-US" sz="2000" b="1">
                <a:cs typeface="Arial"/>
              </a:rPr>
              <a:t>refer</a:t>
            </a:r>
            <a:r>
              <a:rPr lang="en-US" sz="2000">
                <a:cs typeface="Arial"/>
              </a:rPr>
              <a:t> the patient and their care partners to community services and other resources.</a:t>
            </a:r>
            <a:endParaRPr lang="en-US" sz="2000"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690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image of the NIH publication titled, Professional Judgement budget for Alzheimer's Disease and Related Dementias for Fiscal Year 2023: Transforming Research to Prevent, Detect, Treat, and Provide Better Care for Dementia">
            <a:extLst>
              <a:ext uri="{FF2B5EF4-FFF2-40B4-BE49-F238E27FC236}">
                <a16:creationId xmlns:a16="http://schemas.microsoft.com/office/drawing/2014/main" id="{70630619-9230-A48F-92E8-81DD55B53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425" y="2295245"/>
            <a:ext cx="2811625" cy="3643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FFB364-D899-DDD4-1230-4ED7B5D72ACB}"/>
              </a:ext>
            </a:extLst>
          </p:cNvPr>
          <p:cNvSpPr txBox="1"/>
          <p:nvPr/>
        </p:nvSpPr>
        <p:spPr>
          <a:xfrm>
            <a:off x="5324475" y="1996812"/>
            <a:ext cx="6286499" cy="51398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hlinkClick r:id="rId3"/>
              </a:rPr>
              <a:t>NIH Professional Judgment Budget for Alzheimer's Disease and Related Dementias for Fiscal Year 2023: Transforming Research To Prevent, Detect, Treat, and Provide Better Care for Dementia</a:t>
            </a:r>
            <a:endParaRPr lang="en-US" sz="1600" dirty="0"/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Snapshot of scientific advances and new programs initiated with NIH investments in Alzheimer’s and related dementia research </a:t>
            </a:r>
            <a:endParaRPr lang="en-US" sz="2400" dirty="0">
              <a:ea typeface="Calibri"/>
              <a:cs typeface="Calibri"/>
            </a:endParaRP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Summarizes achievements in the following areas: </a:t>
            </a:r>
            <a:endParaRPr lang="en-US" sz="1600" dirty="0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Biomarker Research </a:t>
            </a:r>
            <a:endParaRPr lang="en-US" sz="1600" dirty="0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Research on Tools to Detect Cognitive Changes </a:t>
            </a:r>
            <a:endParaRPr lang="en-US" sz="1600" dirty="0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Clinical Study Recruitment Initiatives to Enhance Diversity </a:t>
            </a:r>
            <a:endParaRPr lang="en-US" sz="1600" dirty="0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Drug Candidates </a:t>
            </a:r>
            <a:endParaRPr lang="en-US" sz="1600" dirty="0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Lifestyle, Behavior, and Cognitive Training Intervention Research </a:t>
            </a:r>
            <a:endParaRPr lang="en-US" sz="1600" dirty="0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Care and Caregiver Support Studies </a:t>
            </a:r>
            <a:endParaRPr lang="en-US" sz="1600" dirty="0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Population Studies and Health Disparities </a:t>
            </a:r>
            <a:endParaRPr lang="en-US" sz="1600" dirty="0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Disease Mechanisms </a:t>
            </a:r>
            <a:endParaRPr lang="en-US" sz="1600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65110440-FF6B-C2DA-5C0D-F1A85EA73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9339"/>
            <a:ext cx="12192000" cy="885824"/>
          </a:xfrm>
        </p:spPr>
        <p:txBody>
          <a:bodyPr>
            <a:noAutofit/>
          </a:bodyPr>
          <a:lstStyle/>
          <a:p>
            <a:pPr algn="ctr"/>
            <a:r>
              <a:rPr lang="en-US" sz="3600" b="1" cap="small">
                <a:latin typeface="+mn-lt"/>
              </a:rPr>
              <a:t>Research </a:t>
            </a:r>
            <a:r>
              <a:rPr lang="en-US" sz="3600" b="1" cap="small">
                <a:latin typeface="+mn-lt"/>
                <a:sym typeface="Wingdings" panose="05000000000000000000" pitchFamily="2" charset="2"/>
              </a:rPr>
              <a:t> Practice</a:t>
            </a:r>
            <a:endParaRPr lang="en-US" sz="3600" b="1" cap="small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4190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89408-645E-681B-77AE-C1741202A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2F4A4-8D35-726B-7260-FE282F02F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109728" tIns="109728" rIns="109728" bIns="91440" rtlCol="0" anchor="ctr">
            <a:noAutofit/>
          </a:bodyPr>
          <a:lstStyle/>
          <a:p>
            <a:r>
              <a:rPr lang="en-US" sz="4000" b="1" i="1" cap="small" spc="300">
                <a:latin typeface="+mn-lt"/>
              </a:rPr>
              <a:t>WHO</a:t>
            </a:r>
            <a:r>
              <a:rPr lang="en-US" sz="4000" b="1" cap="small" spc="300">
                <a:latin typeface="+mn-lt"/>
              </a:rPr>
              <a:t> should receive cognitive screening and </a:t>
            </a:r>
            <a:r>
              <a:rPr lang="en-US" sz="4000" b="1" i="1" cap="small" spc="300">
                <a:latin typeface="+mn-lt"/>
              </a:rPr>
              <a:t>WHEN</a:t>
            </a:r>
            <a:r>
              <a:rPr lang="en-US" sz="4000" b="1" cap="small" spc="300"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6013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1399B-6D97-CD01-013B-71223494C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2379"/>
            <a:ext cx="121920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b="1" cap="small">
                <a:latin typeface="+mn-lt"/>
              </a:rPr>
              <a:t>Risk Factors for Dementia</a:t>
            </a:r>
            <a:br>
              <a:rPr lang="en-US" sz="4100" cap="small"/>
            </a:br>
            <a:endParaRPr lang="en-US" sz="1800" cap="smal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8EE64-2961-A187-B855-6915A38B2F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1558" y="2711013"/>
            <a:ext cx="6072752" cy="409809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 b="1" dirty="0"/>
              <a:t>Modifiable Risk Factors</a:t>
            </a:r>
            <a:endParaRPr lang="en-US" sz="2200" b="1" dirty="0">
              <a:ea typeface="Calibri"/>
              <a:cs typeface="Calibri"/>
            </a:endParaRPr>
          </a:p>
          <a:p>
            <a:pPr lvl="1"/>
            <a:r>
              <a:rPr lang="en-US" sz="2200" dirty="0"/>
              <a:t>Cardiovascular Health: Hypertension, diabetes, and high cholesterol can increase the risk. </a:t>
            </a:r>
            <a:endParaRPr lang="en-US" sz="2200" dirty="0">
              <a:ea typeface="Calibri"/>
              <a:cs typeface="Calibri"/>
            </a:endParaRPr>
          </a:p>
          <a:p>
            <a:pPr lvl="1"/>
            <a:r>
              <a:rPr lang="en-US" sz="2200" dirty="0"/>
              <a:t>Lifestyle Choices: Smoking, excessive alcohol consumption, and a sedentary lifestyle.</a:t>
            </a:r>
            <a:endParaRPr lang="en-US" sz="2200" dirty="0">
              <a:ea typeface="Calibri"/>
              <a:cs typeface="Calibri"/>
            </a:endParaRPr>
          </a:p>
          <a:p>
            <a:pPr lvl="1"/>
            <a:r>
              <a:rPr lang="en-US" sz="2200" dirty="0"/>
              <a:t>Diet: Poor diet, particularly one high in saturated fats and sugars.</a:t>
            </a:r>
            <a:endParaRPr lang="en-US" sz="2200" dirty="0">
              <a:ea typeface="Calibri"/>
              <a:cs typeface="Calibri"/>
            </a:endParaRPr>
          </a:p>
          <a:p>
            <a:pPr lvl="1"/>
            <a:r>
              <a:rPr lang="en-US" sz="2200" dirty="0"/>
              <a:t>Mental and Social Engagement: Low levels of mental stimulation and social interaction.</a:t>
            </a:r>
            <a:endParaRPr lang="en-US" sz="2200" dirty="0">
              <a:ea typeface="Calibri"/>
              <a:cs typeface="Calibri"/>
            </a:endParaRPr>
          </a:p>
          <a:p>
            <a:pPr lvl="1"/>
            <a:r>
              <a:rPr lang="en-US" sz="2200" dirty="0"/>
              <a:t>Education: Lower levels of formal education</a:t>
            </a:r>
            <a:endParaRPr lang="en-US" sz="2200" dirty="0">
              <a:ea typeface="Calibri"/>
              <a:cs typeface="Calibri"/>
            </a:endParaRPr>
          </a:p>
          <a:p>
            <a:endParaRPr lang="en-US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037340-9391-FB2B-0A33-A1682F5E5746}"/>
              </a:ext>
            </a:extLst>
          </p:cNvPr>
          <p:cNvSpPr txBox="1"/>
          <p:nvPr/>
        </p:nvSpPr>
        <p:spPr>
          <a:xfrm>
            <a:off x="572743" y="1973807"/>
            <a:ext cx="6275732" cy="21544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hlinkClick r:id="rId2"/>
              </a:rPr>
              <a:t>Risk factors for dementia | Alzheimer's Society</a:t>
            </a:r>
            <a:endParaRPr lang="en-US" sz="2400"/>
          </a:p>
          <a:p>
            <a:pPr lvl="0" rtl="0"/>
            <a:endParaRPr lang="en-US" sz="2200" b="1" baseline="0">
              <a:latin typeface="Calibri"/>
              <a:ea typeface="Arial"/>
              <a:cs typeface="Arial"/>
            </a:endParaRPr>
          </a:p>
          <a:p>
            <a:pPr marL="342900" lvl="0" indent="-342900" rtl="0">
              <a:buFont typeface="Arial" panose="020B0604020202020204" pitchFamily="34" charset="0"/>
              <a:buChar char="•"/>
            </a:pPr>
            <a:r>
              <a:rPr lang="en-US" sz="2200" b="1" baseline="0">
                <a:latin typeface="Calibri"/>
                <a:ea typeface="Arial"/>
                <a:cs typeface="Arial"/>
              </a:rPr>
              <a:t>Non-Modifiable Risk Factors</a:t>
            </a:r>
            <a:r>
              <a:rPr lang="en-US" sz="2200" b="1">
                <a:latin typeface="Calibri"/>
                <a:ea typeface="Arial"/>
                <a:cs typeface="Arial"/>
              </a:rPr>
              <a:t>​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aseline="0">
                <a:latin typeface="Calibri"/>
                <a:ea typeface="Arial"/>
                <a:cs typeface="Arial"/>
              </a:rPr>
              <a:t>&gt; 75 years old</a:t>
            </a:r>
            <a:r>
              <a:rPr lang="en-US" sz="2200">
                <a:latin typeface="Calibri"/>
                <a:ea typeface="Arial"/>
                <a:cs typeface="Arial"/>
              </a:rPr>
              <a:t>​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aseline="0">
                <a:latin typeface="Calibri"/>
                <a:ea typeface="Arial"/>
                <a:cs typeface="Arial"/>
              </a:rPr>
              <a:t>Genes (inherited risk)</a:t>
            </a:r>
            <a:r>
              <a:rPr lang="en-US" sz="2200">
                <a:latin typeface="Calibri"/>
                <a:ea typeface="Arial"/>
                <a:cs typeface="Arial"/>
              </a:rPr>
              <a:t>​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aseline="0">
                <a:latin typeface="Calibri"/>
                <a:ea typeface="Arial"/>
                <a:cs typeface="Arial"/>
              </a:rPr>
              <a:t>Women are generally at a higher risk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828034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5BD1E4B7-E702-25F6-6497-40B7E5D59D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026921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small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Who</a:t>
            </a: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Should Be Evaluated For Cognitive Impairment?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38A2C1-258D-3FD5-9D12-7201198B50D7}"/>
              </a:ext>
            </a:extLst>
          </p:cNvPr>
          <p:cNvSpPr txBox="1"/>
          <p:nvPr/>
        </p:nvSpPr>
        <p:spPr>
          <a:xfrm>
            <a:off x="694340" y="1710093"/>
            <a:ext cx="5401660" cy="4339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>
                <a:effectLst/>
              </a:rPr>
              <a:t>Individuals with memory concerns</a:t>
            </a:r>
            <a:r>
              <a:rPr lang="en-US" sz="2000" b="0" i="0">
                <a:effectLst/>
              </a:rPr>
              <a:t> or other cognitive complaints</a:t>
            </a:r>
            <a:endParaRPr lang="en-US" sz="2000">
              <a:ea typeface="Calibri"/>
              <a:cs typeface="Calibri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b="0" i="0">
              <a:effectLst/>
              <a:ea typeface="Calibri"/>
              <a:cs typeface="Calibri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i="1">
                <a:effectLst/>
              </a:rPr>
              <a:t>Informant reports of cognitive impairment</a:t>
            </a:r>
            <a:r>
              <a:rPr lang="en-US" sz="2000" b="0" i="0">
                <a:effectLst/>
              </a:rPr>
              <a:t>, with or without patient concurrence</a:t>
            </a:r>
            <a:endParaRPr lang="en-US" sz="2000" b="0" i="0">
              <a:effectLst/>
              <a:ea typeface="Calibri"/>
              <a:cs typeface="Calibri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b="1" i="1">
              <a:effectLst/>
              <a:ea typeface="Calibri"/>
              <a:cs typeface="Calibri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i="1">
                <a:effectLst/>
              </a:rPr>
              <a:t>Medicare beneficiaries</a:t>
            </a:r>
            <a:r>
              <a:rPr lang="en-US" sz="2000" b="0" i="0">
                <a:effectLst/>
              </a:rPr>
              <a:t>, as part of the Annual Wellness Visit</a:t>
            </a:r>
            <a:endParaRPr lang="en-US" sz="2000" b="0" i="0">
              <a:effectLst/>
              <a:ea typeface="Calibri"/>
              <a:cs typeface="Calibri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  <a:hlinkClick r:id="rId3"/>
              </a:rPr>
              <a:t>https://www.alz.org/professionals/health-systems-medical-professionals/cognitive-assessment</a:t>
            </a:r>
            <a:r>
              <a:rPr lang="en-US" sz="2000">
                <a:cs typeface="Arial"/>
              </a:rPr>
              <a:t> </a:t>
            </a:r>
            <a:endParaRPr lang="en-US" sz="2000">
              <a:ea typeface="Calibri"/>
              <a:cs typeface="Arial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0" i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9" name="Picture 8" descr="Doctor talking to a patient">
            <a:extLst>
              <a:ext uri="{FF2B5EF4-FFF2-40B4-BE49-F238E27FC236}">
                <a16:creationId xmlns:a16="http://schemas.microsoft.com/office/drawing/2014/main" id="{76D2C1B4-9879-F216-965B-729F8317A0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449" y="1992635"/>
            <a:ext cx="5282664" cy="383844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08856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40C1D-1CC4-3E5F-C3AD-C4F7BD239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59" y="3424237"/>
            <a:ext cx="4398341" cy="827042"/>
          </a:xfrm>
        </p:spPr>
        <p:txBody>
          <a:bodyPr vert="horz" lIns="91440" tIns="45720" rIns="91440" bIns="45720" rtlCol="0" anchor="b">
            <a:noAutofit/>
          </a:bodyPr>
          <a:lstStyle/>
          <a:p>
            <a:br>
              <a:rPr lang="en-US" sz="3600" b="1" kern="1200" cap="small">
                <a:latin typeface="+mn-lt"/>
              </a:rPr>
            </a:br>
            <a:br>
              <a:rPr lang="en-US" sz="3600" b="1" kern="1200" cap="small">
                <a:latin typeface="+mn-lt"/>
              </a:rPr>
            </a:br>
            <a:br>
              <a:rPr lang="en-US" sz="3600" b="1" kern="1200" cap="small">
                <a:latin typeface="+mn-lt"/>
              </a:rPr>
            </a:br>
            <a:br>
              <a:rPr lang="en-US" sz="3600" b="1" kern="1200" cap="small">
                <a:latin typeface="+mn-lt"/>
              </a:rPr>
            </a:br>
            <a:r>
              <a:rPr lang="en-US" sz="3600" b="1" cap="small">
                <a:latin typeface="+mn-lt"/>
              </a:rPr>
              <a:t>How</a:t>
            </a:r>
            <a:r>
              <a:rPr lang="en-US" sz="3600" b="1" kern="1200" cap="small">
                <a:latin typeface="+mn-lt"/>
              </a:rPr>
              <a:t> Often Should Cognitive Screening Occur in People </a:t>
            </a:r>
            <a:r>
              <a:rPr lang="en-US" sz="3600" b="1" kern="1200" cap="small">
                <a:solidFill>
                  <a:srgbClr val="C00000"/>
                </a:solidFill>
                <a:latin typeface="+mn-lt"/>
              </a:rPr>
              <a:t>without</a:t>
            </a:r>
            <a:r>
              <a:rPr lang="en-US" sz="3600" b="1" kern="1200" cap="small">
                <a:latin typeface="+mn-lt"/>
              </a:rPr>
              <a:t> MCI?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C5BB0-0E05-4D40-D843-BB95932F7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6054725"/>
            <a:ext cx="10515600" cy="365125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/>
            <a:r>
              <a:rPr lang="en-US">
                <a:hlinkClick r:id="rId2"/>
              </a:rPr>
              <a:t>Assessing Cognitive Impairment in Older Patients | National Institute on Aging</a:t>
            </a:r>
            <a:endParaRPr lang="en-US"/>
          </a:p>
        </p:txBody>
      </p:sp>
      <p:graphicFrame>
        <p:nvGraphicFramePr>
          <p:cNvPr id="8" name="TextBox 3">
            <a:extLst>
              <a:ext uri="{FF2B5EF4-FFF2-40B4-BE49-F238E27FC236}">
                <a16:creationId xmlns:a16="http://schemas.microsoft.com/office/drawing/2014/main" id="{01ED2593-3426-443D-D6D4-743B6B6AA2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4198512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229756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2F5E3-4C05-6874-F5AF-FDC6A3FB8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34" y="2703513"/>
            <a:ext cx="4417391" cy="161925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b="1" kern="1200" cap="small">
                <a:latin typeface="+mn-lt"/>
                <a:ea typeface="+mj-ea"/>
                <a:cs typeface="+mj-cs"/>
              </a:rPr>
              <a:t>How Often Should Screening Occur in People </a:t>
            </a:r>
            <a:r>
              <a:rPr lang="en-US" sz="3600" b="1" kern="1200" cap="small">
                <a:solidFill>
                  <a:srgbClr val="C00000"/>
                </a:solidFill>
                <a:latin typeface="+mn-lt"/>
                <a:ea typeface="+mj-ea"/>
                <a:cs typeface="+mj-cs"/>
              </a:rPr>
              <a:t>with</a:t>
            </a:r>
            <a:r>
              <a:rPr lang="en-US" sz="3600" b="1" kern="1200" cap="small">
                <a:latin typeface="+mn-lt"/>
                <a:ea typeface="+mj-ea"/>
                <a:cs typeface="+mj-cs"/>
              </a:rPr>
              <a:t> MCI?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F10F2-EB83-4574-2429-5DA92E63E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5810250"/>
            <a:ext cx="10515600" cy="365125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kern="1200">
                <a:latin typeface="+mn-lt"/>
                <a:ea typeface="+mn-ea"/>
                <a:cs typeface="+mn-cs"/>
              </a:rPr>
              <a:t>USPSTF and AAFP.ORG </a:t>
            </a:r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EBFE9DB6-F09E-A480-E0CE-3CB5A4FBB7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937206"/>
              </p:ext>
            </p:extLst>
          </p:nvPr>
        </p:nvGraphicFramePr>
        <p:xfrm>
          <a:off x="5268913" y="1301750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6306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89408-645E-681B-77AE-C1741202A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2F4A4-8D35-726B-7260-FE282F02F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109728" tIns="109728" rIns="109728" bIns="91440" rtlCol="0" anchor="ctr">
            <a:noAutofit/>
          </a:bodyPr>
          <a:lstStyle/>
          <a:p>
            <a:r>
              <a:rPr lang="en-US" sz="4000" b="1" cap="small" spc="300">
                <a:latin typeface="+mn-lt"/>
              </a:rPr>
              <a:t>Billing and Coding: CMS</a:t>
            </a:r>
            <a:endParaRPr lang="en-US" sz="4000" b="1" cap="small" spc="300">
              <a:latin typeface="+mn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5253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6BE5CD6-1B6A-ACCC-6352-F9B503AF5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029" y="5990050"/>
            <a:ext cx="6426467" cy="438292"/>
          </a:xfrm>
        </p:spPr>
        <p:txBody>
          <a:bodyPr>
            <a:noAutofit/>
          </a:bodyPr>
          <a:lstStyle/>
          <a:p>
            <a:r>
              <a:rPr lang="en-US" sz="1200">
                <a:latin typeface="+mn-lt"/>
                <a:hlinkClick r:id="rId2"/>
              </a:rPr>
              <a:t>https://view.officeapps.live.com/op/view.aspx?src=https%3A%2F%2Fpblob1storage.blob.core.windows.net%2Fpublic%2Fnadrc%2Fdocs%2FGuide%2520for%2520Billing%2520Codes%2520for%2520Dementia%2520Services%2520Final%2520READ%2520Only.docx&amp;wdOrigin=BROWSELINK</a:t>
            </a:r>
            <a:r>
              <a:rPr lang="en-US" sz="1200">
                <a:latin typeface="+mn-lt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907FFA-AB64-1EC4-8ADD-27753F7B6800}"/>
              </a:ext>
            </a:extLst>
          </p:cNvPr>
          <p:cNvSpPr txBox="1"/>
          <p:nvPr/>
        </p:nvSpPr>
        <p:spPr>
          <a:xfrm>
            <a:off x="430383" y="2593144"/>
            <a:ext cx="44862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cap="small">
                <a:solidFill>
                  <a:srgbClr val="000000"/>
                </a:solidFill>
                <a:effectLst/>
              </a:rPr>
              <a:t>Billing for Dementia and Cognitive Assessment</a:t>
            </a:r>
            <a:endParaRPr lang="en-US" sz="4000" b="1" cap="small"/>
          </a:p>
        </p:txBody>
      </p:sp>
      <p:pic>
        <p:nvPicPr>
          <p:cNvPr id="5" name="Picture 4" descr="a screengrab of a resource guide for billing codes for dementia services ">
            <a:extLst>
              <a:ext uri="{FF2B5EF4-FFF2-40B4-BE49-F238E27FC236}">
                <a16:creationId xmlns:a16="http://schemas.microsoft.com/office/drawing/2014/main" id="{2AAA2894-211B-5143-00C4-2BA8A7100A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05"/>
          <a:stretch/>
        </p:blipFill>
        <p:spPr>
          <a:xfrm>
            <a:off x="7062160" y="1210889"/>
            <a:ext cx="3602203" cy="4436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8738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B18F09B-CAE9-EE0F-CA5F-214AF6E40B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35734" y="882177"/>
            <a:ext cx="9120532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Medicare Services for Cognitive Assessment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CF8CB2-0C31-40D1-EC40-A75AC404A0C4}"/>
              </a:ext>
            </a:extLst>
          </p:cNvPr>
          <p:cNvSpPr txBox="1"/>
          <p:nvPr/>
        </p:nvSpPr>
        <p:spPr>
          <a:xfrm>
            <a:off x="7028121" y="1781195"/>
            <a:ext cx="5110717" cy="222394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i="0">
                <a:solidFill>
                  <a:schemeClr val="accent1"/>
                </a:solidFill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https://www.cms.gov/medicare/payment/fee-schedules/physician/cognitive-assessment</a:t>
            </a:r>
            <a:endParaRPr lang="en-US" sz="1600" i="0">
              <a:solidFill>
                <a:schemeClr val="accent1"/>
              </a:solidFill>
              <a:ea typeface="Calibri"/>
              <a:cs typeface="Arial"/>
            </a:endParaRPr>
          </a:p>
          <a:p>
            <a:pPr>
              <a:lnSpc>
                <a:spcPct val="125000"/>
              </a:lnSpc>
            </a:pPr>
            <a:endParaRPr lang="en-US" sz="1600" b="1">
              <a:solidFill>
                <a:srgbClr val="0F0F0F"/>
              </a:solidFill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endParaRPr lang="en-US" sz="1600" b="1">
              <a:solidFill>
                <a:srgbClr val="0F0F0F"/>
              </a:solidFill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sz="1600" b="1" i="0">
                <a:solidFill>
                  <a:srgbClr val="0F0F0F"/>
                </a:solidFill>
                <a:cs typeface="Arial"/>
              </a:rPr>
              <a:t>Medicare Coverage and Payment of Cognitive Assessment &amp; Care Plan Services (Medicare Learning Network):</a:t>
            </a:r>
            <a:endParaRPr lang="en-US" sz="1600">
              <a:ea typeface="Calibri"/>
              <a:cs typeface="Arial"/>
            </a:endParaRPr>
          </a:p>
          <a:p>
            <a:pPr>
              <a:lnSpc>
                <a:spcPct val="125000"/>
              </a:lnSpc>
            </a:pPr>
            <a:r>
              <a:rPr lang="en-US" sz="1600">
                <a:solidFill>
                  <a:schemeClr val="accent1"/>
                </a:solidFill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https://www.youtube.com/watch?v=ugO2p2EvQQw</a:t>
            </a:r>
            <a:endParaRPr lang="en-US" sz="160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EE04E-F966-B58F-5F34-66E5AE122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69" y="1677571"/>
            <a:ext cx="6455881" cy="4880143"/>
          </a:xfrm>
          <a:prstGeom prst="rect">
            <a:avLst/>
          </a:prstGeom>
          <a:ln w="317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22468D-0BC2-85A3-6609-23996ACE0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6350" y="70380"/>
            <a:ext cx="3166829" cy="422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6A647FF9-BE2B-FBF4-4473-44961E068A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1958" y="4278363"/>
            <a:ext cx="2553254" cy="1420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7383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C7697-7DD1-0E53-06A2-0232A630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5033"/>
            <a:ext cx="10515600" cy="680031"/>
          </a:xfrm>
        </p:spPr>
        <p:txBody>
          <a:bodyPr>
            <a:normAutofit/>
          </a:bodyPr>
          <a:lstStyle/>
          <a:p>
            <a:pPr algn="ctr"/>
            <a:r>
              <a:rPr lang="en-US" sz="3600" b="1" cap="small">
                <a:latin typeface="+mn-lt"/>
                <a:ea typeface="Calibri Light"/>
                <a:cs typeface="Calibri Light"/>
              </a:rPr>
              <a:t>Medicare Services for Cognitive Assessment (CMS 2024)</a:t>
            </a:r>
            <a:endParaRPr lang="en-US" sz="3600" b="1" cap="small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29CA0-0BF8-6934-4213-131E151BA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73285"/>
            <a:ext cx="539956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rgbClr val="262626"/>
                </a:solidFill>
                <a:ea typeface="+mn-lt"/>
                <a:cs typeface="+mn-lt"/>
              </a:rPr>
              <a:t>Who can perform:</a:t>
            </a:r>
          </a:p>
          <a:p>
            <a:pPr marL="0" indent="0">
              <a:buNone/>
            </a:pPr>
            <a:r>
              <a:rPr lang="en-US" sz="1600">
                <a:solidFill>
                  <a:srgbClr val="262626"/>
                </a:solidFill>
                <a:ea typeface="+mn-lt"/>
                <a:cs typeface="+mn-lt"/>
              </a:rPr>
              <a:t>Any clinician eligible to report evaluation and management (E/M) services can offer this service. Eligible providers include: </a:t>
            </a:r>
            <a:endParaRPr lang="en-US" sz="1600">
              <a:ea typeface="Calibri" panose="020F0502020204030204"/>
              <a:cs typeface="Calibri" panose="020F0502020204030204"/>
            </a:endParaRPr>
          </a:p>
          <a:p>
            <a:r>
              <a:rPr lang="en-US" sz="1600">
                <a:solidFill>
                  <a:srgbClr val="262626"/>
                </a:solidFill>
                <a:ea typeface="+mn-lt"/>
                <a:cs typeface="+mn-lt"/>
              </a:rPr>
              <a:t>Physicians (MD and DO)</a:t>
            </a:r>
            <a:endParaRPr lang="en-US" sz="1600">
              <a:ea typeface="Calibri"/>
              <a:cs typeface="Calibri"/>
            </a:endParaRPr>
          </a:p>
          <a:p>
            <a:r>
              <a:rPr lang="en-US" sz="1600">
                <a:solidFill>
                  <a:srgbClr val="262626"/>
                </a:solidFill>
                <a:ea typeface="+mn-lt"/>
                <a:cs typeface="+mn-lt"/>
              </a:rPr>
              <a:t>Nurse practitioners</a:t>
            </a:r>
            <a:endParaRPr lang="en-US" sz="1600">
              <a:ea typeface="Calibri"/>
              <a:cs typeface="Calibri"/>
            </a:endParaRPr>
          </a:p>
          <a:p>
            <a:r>
              <a:rPr lang="en-US" sz="1600">
                <a:solidFill>
                  <a:srgbClr val="262626"/>
                </a:solidFill>
                <a:ea typeface="+mn-lt"/>
                <a:cs typeface="+mn-lt"/>
              </a:rPr>
              <a:t>Clinical nurse specialists</a:t>
            </a:r>
            <a:endParaRPr lang="en-US" sz="1600">
              <a:ea typeface="Calibri"/>
              <a:cs typeface="Calibri"/>
            </a:endParaRPr>
          </a:p>
          <a:p>
            <a:r>
              <a:rPr lang="en-US" sz="1600">
                <a:solidFill>
                  <a:srgbClr val="262626"/>
                </a:solidFill>
                <a:ea typeface="+mn-lt"/>
                <a:cs typeface="+mn-lt"/>
              </a:rPr>
              <a:t>Physician assistants</a:t>
            </a:r>
            <a:endParaRPr lang="en-US" sz="1600"/>
          </a:p>
          <a:p>
            <a:endParaRPr lang="en-US" sz="1600">
              <a:ea typeface="Calibri"/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6D97C6-9C84-408E-5FD9-83A7319A0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7769" y="1773285"/>
            <a:ext cx="5450958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What must the clinician do to meet the required elements for code 99483? </a:t>
            </a:r>
            <a:r>
              <a:rPr lang="en-US" sz="2000">
                <a:ea typeface="+mn-lt"/>
                <a:cs typeface="+mn-lt"/>
                <a:hlinkClick r:id="rId3"/>
              </a:rPr>
              <a:t>CPT Code 99483</a:t>
            </a:r>
            <a:r>
              <a:rPr lang="en-US" sz="2000">
                <a:ea typeface="+mn-lt"/>
                <a:cs typeface="+mn-lt"/>
              </a:rPr>
              <a:t> </a:t>
            </a:r>
            <a:endParaRPr lang="en-US"/>
          </a:p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• Cognition-focused evaluation including a pertinent history and examination; </a:t>
            </a:r>
          </a:p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• Medical decision making of moderate or high complexity; </a:t>
            </a:r>
          </a:p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• Functional assessment (ADL/IADL) including decision-making capacity; </a:t>
            </a:r>
          </a:p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• Use of standardized instruments for staging of dementia (</a:t>
            </a:r>
            <a:r>
              <a:rPr lang="en-US" sz="1600" err="1">
                <a:ea typeface="+mn-lt"/>
                <a:cs typeface="+mn-lt"/>
              </a:rPr>
              <a:t>eg</a:t>
            </a:r>
            <a:r>
              <a:rPr lang="en-US" sz="1600">
                <a:ea typeface="+mn-lt"/>
                <a:cs typeface="+mn-lt"/>
              </a:rPr>
              <a:t>, functional assessment staging test [FAST], clinical dementia rating [CDR]); </a:t>
            </a:r>
          </a:p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• Medication reconciliation and review for high-risk medications; </a:t>
            </a:r>
          </a:p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• Evaluation for neuropsychiatric and behavioral symptoms, including depression, including use of standardized screening instrument(s)</a:t>
            </a:r>
          </a:p>
          <a:p>
            <a:pPr marL="0" indent="0">
              <a:buNone/>
            </a:pPr>
            <a:endParaRPr lang="en-US" sz="1600">
              <a:ea typeface="+mn-lt"/>
              <a:cs typeface="+mn-lt"/>
            </a:endParaRPr>
          </a:p>
          <a:p>
            <a:pPr marL="0" indent="0">
              <a:buNone/>
            </a:pPr>
            <a:endParaRPr lang="en-US" sz="1600">
              <a:ea typeface="Calibri"/>
              <a:cs typeface="Calibri"/>
            </a:endParaRPr>
          </a:p>
        </p:txBody>
      </p:sp>
      <p:pic>
        <p:nvPicPr>
          <p:cNvPr id="20" name="Picture 19" descr="A clipboard with a pen and checklist&#10;&#10;Description automatically generated">
            <a:extLst>
              <a:ext uri="{FF2B5EF4-FFF2-40B4-BE49-F238E27FC236}">
                <a16:creationId xmlns:a16="http://schemas.microsoft.com/office/drawing/2014/main" id="{83E149FF-963C-06DF-849E-E54B12327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06878" y="4082903"/>
            <a:ext cx="2462213" cy="243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95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red logo representing the Ohio State University College of Nursing">
            <a:extLst>
              <a:ext uri="{FF2B5EF4-FFF2-40B4-BE49-F238E27FC236}">
                <a16:creationId xmlns:a16="http://schemas.microsoft.com/office/drawing/2014/main" id="{9B1E264D-C8E0-9AE4-B9CB-695392AD78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1002494"/>
            <a:ext cx="2527988" cy="1999751"/>
          </a:xfrm>
          <a:prstGeom prst="rect">
            <a:avLst/>
          </a:prstGeom>
        </p:spPr>
      </p:pic>
      <p:pic>
        <p:nvPicPr>
          <p:cNvPr id="4" name="Picture 3" descr="A logo with red and blue text representing Ohio Department of Aging">
            <a:extLst>
              <a:ext uri="{FF2B5EF4-FFF2-40B4-BE49-F238E27FC236}">
                <a16:creationId xmlns:a16="http://schemas.microsoft.com/office/drawing/2014/main" id="{CB1512C0-8E86-C931-D672-6731936C43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6633" y="1101465"/>
            <a:ext cx="1766598" cy="1973901"/>
          </a:xfrm>
          <a:prstGeom prst="rect">
            <a:avLst/>
          </a:prstGeom>
        </p:spPr>
      </p:pic>
      <p:pic>
        <p:nvPicPr>
          <p:cNvPr id="6" name="Picture 5" descr="A black logo with text representing MemoryLane Care Services">
            <a:extLst>
              <a:ext uri="{FF2B5EF4-FFF2-40B4-BE49-F238E27FC236}">
                <a16:creationId xmlns:a16="http://schemas.microsoft.com/office/drawing/2014/main" id="{562FE74C-A43A-3F28-D5F2-7CDB78B1CE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99" t="39183" r="27747" b="41243"/>
          <a:stretch/>
        </p:blipFill>
        <p:spPr>
          <a:xfrm>
            <a:off x="9332458" y="3448677"/>
            <a:ext cx="2859542" cy="953761"/>
          </a:xfrm>
          <a:prstGeom prst="rect">
            <a:avLst/>
          </a:prstGeom>
        </p:spPr>
      </p:pic>
      <p:pic>
        <p:nvPicPr>
          <p:cNvPr id="8" name="Picture 7" descr="A logo with text representing Summit County Public Health">
            <a:extLst>
              <a:ext uri="{FF2B5EF4-FFF2-40B4-BE49-F238E27FC236}">
                <a16:creationId xmlns:a16="http://schemas.microsoft.com/office/drawing/2014/main" id="{7ABF2A95-FF48-3AA8-47AB-088AE171B0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93" y="3288094"/>
            <a:ext cx="1335917" cy="1374828"/>
          </a:xfrm>
          <a:prstGeom prst="rect">
            <a:avLst/>
          </a:prstGeom>
        </p:spPr>
      </p:pic>
      <p:pic>
        <p:nvPicPr>
          <p:cNvPr id="10" name="Picture 9" descr="A logo representing Ohio Council for Cognitive Health">
            <a:extLst>
              <a:ext uri="{FF2B5EF4-FFF2-40B4-BE49-F238E27FC236}">
                <a16:creationId xmlns:a16="http://schemas.microsoft.com/office/drawing/2014/main" id="{824F05F6-F763-65A1-59FE-617593301D0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546" y="3408561"/>
            <a:ext cx="2267792" cy="1133897"/>
          </a:xfrm>
          <a:prstGeom prst="rect">
            <a:avLst/>
          </a:prstGeom>
        </p:spPr>
      </p:pic>
      <p:pic>
        <p:nvPicPr>
          <p:cNvPr id="16" name="Picture 15" descr="A logo representing Benjamin Rose Institute on Aging">
            <a:extLst>
              <a:ext uri="{FF2B5EF4-FFF2-40B4-BE49-F238E27FC236}">
                <a16:creationId xmlns:a16="http://schemas.microsoft.com/office/drawing/2014/main" id="{0425375E-5171-798F-3085-331F1BE3984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6652" y="3454688"/>
            <a:ext cx="1678019" cy="1132825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2469A26F-E7A9-46DB-1730-83D67AA2165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9328" y="211614"/>
            <a:ext cx="11973339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Golden Buckeye Center for Dementia Caregiving | Contributing Organizations</a:t>
            </a:r>
          </a:p>
        </p:txBody>
      </p:sp>
      <p:pic>
        <p:nvPicPr>
          <p:cNvPr id="7" name="Picture 6" descr="A logo representing the Alzheimer's Association">
            <a:extLst>
              <a:ext uri="{FF2B5EF4-FFF2-40B4-BE49-F238E27FC236}">
                <a16:creationId xmlns:a16="http://schemas.microsoft.com/office/drawing/2014/main" id="{FB4802DA-7C76-6283-3F9C-F67410B7C38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3335" r="1892" b="35187"/>
          <a:stretch/>
        </p:blipFill>
        <p:spPr>
          <a:xfrm>
            <a:off x="1488234" y="3588080"/>
            <a:ext cx="2414995" cy="774857"/>
          </a:xfrm>
          <a:prstGeom prst="rect">
            <a:avLst/>
          </a:prstGeom>
        </p:spPr>
      </p:pic>
      <p:pic>
        <p:nvPicPr>
          <p:cNvPr id="11" name="Picture 10" descr="A red and white logo representing Miaimi University Scripps Gerontology Center">
            <a:extLst>
              <a:ext uri="{FF2B5EF4-FFF2-40B4-BE49-F238E27FC236}">
                <a16:creationId xmlns:a16="http://schemas.microsoft.com/office/drawing/2014/main" id="{2BEE6E9B-67AD-E97D-7970-229A300168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6513" y="3266808"/>
            <a:ext cx="1949637" cy="1508588"/>
          </a:xfrm>
          <a:prstGeom prst="rect">
            <a:avLst/>
          </a:prstGeom>
        </p:spPr>
      </p:pic>
      <p:pic>
        <p:nvPicPr>
          <p:cNvPr id="14" name="Picture 13" descr="A logo representing The Ohio State University Exstension">
            <a:extLst>
              <a:ext uri="{FF2B5EF4-FFF2-40B4-BE49-F238E27FC236}">
                <a16:creationId xmlns:a16="http://schemas.microsoft.com/office/drawing/2014/main" id="{D44712CB-5511-5C21-4278-6A843B7F06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307" y="5399940"/>
            <a:ext cx="3004649" cy="605910"/>
          </a:xfrm>
          <a:prstGeom prst="rect">
            <a:avLst/>
          </a:prstGeom>
        </p:spPr>
      </p:pic>
      <p:pic>
        <p:nvPicPr>
          <p:cNvPr id="1030" name="Picture 6" descr="AAAWA">
            <a:extLst>
              <a:ext uri="{FF2B5EF4-FFF2-40B4-BE49-F238E27FC236}">
                <a16:creationId xmlns:a16="http://schemas.microsoft.com/office/drawing/2014/main" id="{1938A4E0-5E79-300A-24D2-C853568C0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35"/>
          <a:stretch/>
        </p:blipFill>
        <p:spPr bwMode="auto">
          <a:xfrm>
            <a:off x="3463673" y="5223335"/>
            <a:ext cx="745958" cy="77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AAWA">
            <a:extLst>
              <a:ext uri="{FF2B5EF4-FFF2-40B4-BE49-F238E27FC236}">
                <a16:creationId xmlns:a16="http://schemas.microsoft.com/office/drawing/2014/main" id="{804D4A02-244C-8604-261D-CDD948AFD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duotone>
              <a:prstClr val="black"/>
              <a:srgbClr val="F9A01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5"/>
          <a:stretch/>
        </p:blipFill>
        <p:spPr bwMode="auto">
          <a:xfrm>
            <a:off x="4209631" y="5223335"/>
            <a:ext cx="1970108" cy="77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EOMED">
            <a:extLst>
              <a:ext uri="{FF2B5EF4-FFF2-40B4-BE49-F238E27FC236}">
                <a16:creationId xmlns:a16="http://schemas.microsoft.com/office/drawing/2014/main" id="{CAB5224A-933E-3257-6A8A-81862797C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5275721"/>
            <a:ext cx="286955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2440A5-98BB-CB36-8848-75CECF63FFF9}"/>
              </a:ext>
            </a:extLst>
          </p:cNvPr>
          <p:cNvSpPr txBox="1"/>
          <p:nvPr/>
        </p:nvSpPr>
        <p:spPr>
          <a:xfrm>
            <a:off x="9332458" y="5299311"/>
            <a:ext cx="2859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Area Agencies on Aging &amp; Local Offices on Aging</a:t>
            </a:r>
          </a:p>
        </p:txBody>
      </p:sp>
    </p:spTree>
    <p:extLst>
      <p:ext uri="{BB962C8B-B14F-4D97-AF65-F5344CB8AC3E}">
        <p14:creationId xmlns:p14="http://schemas.microsoft.com/office/powerpoint/2010/main" val="282132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DFB56-3297-F513-8CBB-4AB34F42B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23" y="901923"/>
            <a:ext cx="4563139" cy="2823153"/>
          </a:xfrm>
        </p:spPr>
        <p:txBody>
          <a:bodyPr>
            <a:normAutofit/>
          </a:bodyPr>
          <a:lstStyle/>
          <a:p>
            <a:pPr algn="ctr"/>
            <a:r>
              <a:rPr lang="en-US" sz="4000" b="1" cap="small">
                <a:latin typeface="+mn-lt"/>
                <a:ea typeface="Calibri Light"/>
                <a:cs typeface="Calibri Light"/>
              </a:rPr>
              <a:t>Work RVU's for Cognitive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11C5A-9991-46BB-3923-C5C85659A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448" y="1945772"/>
            <a:ext cx="5393987" cy="35586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ea typeface="Calibri"/>
                <a:cs typeface="Calibri"/>
              </a:rPr>
              <a:t>CPT code 99214  Return moderate complexity RVU 1.92</a:t>
            </a:r>
          </a:p>
          <a:p>
            <a:r>
              <a:rPr lang="en-US" sz="2400">
                <a:ea typeface="Calibri"/>
                <a:cs typeface="Calibri"/>
              </a:rPr>
              <a:t>CPT code G0439 Medicare wellness subsequent  RVU 1.50</a:t>
            </a:r>
          </a:p>
          <a:p>
            <a:r>
              <a:rPr lang="en-US" sz="2400">
                <a:ea typeface="Calibri"/>
                <a:cs typeface="Calibri"/>
              </a:rPr>
              <a:t>CPT code 99483 Cognitive assessment </a:t>
            </a:r>
            <a:r>
              <a:rPr lang="en-US" sz="2400" b="1">
                <a:ea typeface="Calibri"/>
                <a:cs typeface="Calibri"/>
              </a:rPr>
              <a:t>RVU 3.80</a:t>
            </a:r>
            <a:r>
              <a:rPr lang="en-US" sz="2400">
                <a:ea typeface="Calibri"/>
                <a:cs typeface="Calibri"/>
              </a:rPr>
              <a:t>  **Can be billed WITH a Medicare Wellness Visit when using 25 modifier**</a:t>
            </a:r>
          </a:p>
        </p:txBody>
      </p:sp>
      <p:pic>
        <p:nvPicPr>
          <p:cNvPr id="9" name="Picture 8" descr="A red and white circle with a exclamation mark&#10;&#10;Description automatically generated">
            <a:extLst>
              <a:ext uri="{FF2B5EF4-FFF2-40B4-BE49-F238E27FC236}">
                <a16:creationId xmlns:a16="http://schemas.microsoft.com/office/drawing/2014/main" id="{CA38A197-3483-4C83-F2F3-119A78670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58309" y="3297692"/>
            <a:ext cx="2684966" cy="268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71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79E42-AA2B-9682-DDD2-67BE68509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9F5EE51-2200-EA97-477A-694274CCD4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2804" y="2856094"/>
            <a:ext cx="11606391" cy="129680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109728" tIns="109728" rIns="109728" bIns="9144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small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Resources for Discussion and Assessment of Brain Health</a:t>
            </a:r>
          </a:p>
        </p:txBody>
      </p:sp>
    </p:spTree>
    <p:extLst>
      <p:ext uri="{BB962C8B-B14F-4D97-AF65-F5344CB8AC3E}">
        <p14:creationId xmlns:p14="http://schemas.microsoft.com/office/powerpoint/2010/main" val="635805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 image of the publication titled, The GSA KAER Toolkit for Primary Care Teams - supporting conversations about brain health, timely detection of cognitive impairment, and accurate diagnosis of dementia ">
            <a:extLst>
              <a:ext uri="{FF2B5EF4-FFF2-40B4-BE49-F238E27FC236}">
                <a16:creationId xmlns:a16="http://schemas.microsoft.com/office/drawing/2014/main" id="{2C1750EB-A4DD-C2AF-20DD-9EDA7369A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2721" y="1139386"/>
            <a:ext cx="3798791" cy="494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BFFEB35-95D8-B2AA-CE22-B65652E9C2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21260" y="910580"/>
            <a:ext cx="5437762" cy="16004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4000" b="1" i="0" u="none" strike="noStrike" kern="1200" cap="sm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Gerontological Society  of America – </a:t>
            </a:r>
            <a:endParaRPr lang="en-US" sz="4000" b="1" i="0" u="none" strike="noStrike" kern="1200" cap="sm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Calibri"/>
                <a:cs typeface="Calibri"/>
                <a:hlinkClick r:id="rId4"/>
              </a:rPr>
              <a:t>KAER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50E55A-0259-ADAA-07E1-EFAE4E0F925C}"/>
              </a:ext>
            </a:extLst>
          </p:cNvPr>
          <p:cNvSpPr txBox="1"/>
          <p:nvPr/>
        </p:nvSpPr>
        <p:spPr>
          <a:xfrm>
            <a:off x="6095999" y="2766383"/>
            <a:ext cx="5243279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000000"/>
                </a:solidFill>
              </a:rPr>
              <a:t>FREE provider resource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000000"/>
                </a:solidFill>
              </a:rPr>
              <a:t>GSA KAER Toolkit for Brain Health</a:t>
            </a:r>
            <a:endParaRPr lang="en-US">
              <a:solidFill>
                <a:srgbClr val="000000"/>
              </a:solidFill>
              <a:ea typeface="Calibri"/>
              <a:cs typeface="Calibri"/>
            </a:endParaRP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000000"/>
                </a:solidFill>
              </a:rPr>
              <a:t>PCPs can use KAER framework to increase brain health conversations, promote early diagnosis of dementia, and improve outcomes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968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B6ED46-83AE-9AB5-E843-D25476966D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39190" y="1102460"/>
            <a:ext cx="884266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What is </a:t>
            </a: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GSA KAER </a:t>
            </a: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toolkit?</a:t>
            </a:r>
          </a:p>
        </p:txBody>
      </p:sp>
      <p:pic>
        <p:nvPicPr>
          <p:cNvPr id="5" name="Picture 4" descr="an image of the GSA KAER model which stands for Kickstart the brain health conversation; Assess for cognitive impairment; Evaluate for dementia; and Refer for community resources&#10;">
            <a:extLst>
              <a:ext uri="{FF2B5EF4-FFF2-40B4-BE49-F238E27FC236}">
                <a16:creationId xmlns:a16="http://schemas.microsoft.com/office/drawing/2014/main" id="{4E74D7BA-5E67-5158-3EB2-0503559017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02"/>
          <a:stretch/>
        </p:blipFill>
        <p:spPr bwMode="auto">
          <a:xfrm>
            <a:off x="5538817" y="1905394"/>
            <a:ext cx="6505400" cy="37288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AC00E4-AA82-DF12-7B7F-32EE20C5E54C}"/>
              </a:ext>
            </a:extLst>
          </p:cNvPr>
          <p:cNvSpPr txBox="1"/>
          <p:nvPr/>
        </p:nvSpPr>
        <p:spPr>
          <a:xfrm>
            <a:off x="6000634" y="5634260"/>
            <a:ext cx="516613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>
                <a:cs typeface="Arial"/>
              </a:rPr>
              <a:t>Gerontological Society of America. (2020). The GSA KAER toolkit for primary care teams: Supporting conversations about brain health, timely detection of cognitive impairment, and accurate diagnosis of dementia. https://gsaenrich.geron.org/brain-health</a:t>
            </a:r>
            <a:endParaRPr lang="en-US" sz="1200">
              <a:ea typeface="Calibri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AF8ACB-4E0E-327D-266C-A523B2AA6134}"/>
              </a:ext>
            </a:extLst>
          </p:cNvPr>
          <p:cNvSpPr txBox="1"/>
          <p:nvPr/>
        </p:nvSpPr>
        <p:spPr>
          <a:xfrm>
            <a:off x="1025352" y="2267255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ko-KR" sz="2800" b="1">
              <a:cs typeface="Arial" panose="020B0604020202020204" pitchFamily="34" charset="0"/>
            </a:endParaRPr>
          </a:p>
          <a:p>
            <a:pPr algn="ctr"/>
            <a:r>
              <a:rPr lang="ko-KR" altLang="en-US" sz="2000" b="1">
                <a:cs typeface="Arial" panose="020B0604020202020204" pitchFamily="34" charset="0"/>
              </a:rPr>
              <a:t> </a:t>
            </a:r>
            <a:r>
              <a:rPr lang="en-US" altLang="ko-KR" sz="2000" b="1">
                <a:cs typeface="Arial" panose="020B0604020202020204" pitchFamily="34" charset="0"/>
              </a:rPr>
              <a:t>Communication</a:t>
            </a:r>
            <a:endParaRPr lang="en-US" sz="2000" b="1"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7652D-878B-1495-B37E-0E780C7946BE}"/>
              </a:ext>
            </a:extLst>
          </p:cNvPr>
          <p:cNvSpPr txBox="1"/>
          <p:nvPr/>
        </p:nvSpPr>
        <p:spPr>
          <a:xfrm>
            <a:off x="3352800" y="2265799"/>
            <a:ext cx="2491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ko-KR" sz="2800" b="1">
              <a:cs typeface="Arial" panose="020B0604020202020204" pitchFamily="34" charset="0"/>
            </a:endParaRPr>
          </a:p>
          <a:p>
            <a:pPr algn="ctr"/>
            <a:r>
              <a:rPr lang="en-US" altLang="ko-KR" sz="2000" b="1">
                <a:cs typeface="Arial" panose="020B0604020202020204" pitchFamily="34" charset="0"/>
              </a:rPr>
              <a:t>Health &amp; Well-being</a:t>
            </a:r>
            <a:endParaRPr lang="en-US" sz="2000" b="1">
              <a:cs typeface="Arial" panose="020B0604020202020204" pitchFamily="34" charset="0"/>
            </a:endParaRPr>
          </a:p>
        </p:txBody>
      </p:sp>
      <p:sp>
        <p:nvSpPr>
          <p:cNvPr id="12" name="Arrow: Right 11" descr="an arrow pointing right">
            <a:extLst>
              <a:ext uri="{FF2B5EF4-FFF2-40B4-BE49-F238E27FC236}">
                <a16:creationId xmlns:a16="http://schemas.microsoft.com/office/drawing/2014/main" id="{61B1F62C-6B23-D072-BE19-675CDED3D025}"/>
              </a:ext>
            </a:extLst>
          </p:cNvPr>
          <p:cNvSpPr/>
          <p:nvPr/>
        </p:nvSpPr>
        <p:spPr>
          <a:xfrm>
            <a:off x="3107604" y="2340674"/>
            <a:ext cx="307254" cy="231265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A7FCB2-A5E5-6EC0-538F-15D0E21B32B4}"/>
              </a:ext>
            </a:extLst>
          </p:cNvPr>
          <p:cNvSpPr txBox="1"/>
          <p:nvPr/>
        </p:nvSpPr>
        <p:spPr>
          <a:xfrm>
            <a:off x="1129145" y="3020665"/>
            <a:ext cx="4668982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B050"/>
                </a:solidFill>
                <a:cs typeface="Arial" panose="020B0604020202020204" pitchFamily="34" charset="0"/>
              </a:rPr>
              <a:t>K</a:t>
            </a:r>
            <a:r>
              <a:rPr lang="en-US" sz="2000">
                <a:cs typeface="Arial" panose="020B0604020202020204" pitchFamily="34" charset="0"/>
              </a:rPr>
              <a:t>ickstart the Brain Health Conversation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FFC000"/>
                </a:solidFill>
                <a:cs typeface="Arial" panose="020B0604020202020204" pitchFamily="34" charset="0"/>
              </a:rPr>
              <a:t>A</a:t>
            </a:r>
            <a:r>
              <a:rPr lang="en-US" sz="2000">
                <a:cs typeface="Arial" panose="020B0604020202020204" pitchFamily="34" charset="0"/>
              </a:rPr>
              <a:t>ssess for Cognitive Impairment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C00000"/>
                </a:solidFill>
                <a:cs typeface="Arial" panose="020B0604020202020204" pitchFamily="34" charset="0"/>
              </a:rPr>
              <a:t>E</a:t>
            </a:r>
            <a:r>
              <a:rPr lang="en-US" sz="2000">
                <a:cs typeface="Arial" panose="020B0604020202020204" pitchFamily="34" charset="0"/>
              </a:rPr>
              <a:t>valuate for Dementia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70C0"/>
                </a:solidFill>
                <a:cs typeface="Arial" panose="020B0604020202020204" pitchFamily="34" charset="0"/>
              </a:rPr>
              <a:t>R</a:t>
            </a:r>
            <a:r>
              <a:rPr lang="en-US" sz="2000">
                <a:cs typeface="Arial" panose="020B0604020202020204" pitchFamily="34" charset="0"/>
              </a:rPr>
              <a:t>efer for Community Resources</a:t>
            </a:r>
          </a:p>
        </p:txBody>
      </p:sp>
      <p:sp>
        <p:nvSpPr>
          <p:cNvPr id="16" name="Arrow: Up 15" descr="A blue arrow pointing up">
            <a:extLst>
              <a:ext uri="{FF2B5EF4-FFF2-40B4-BE49-F238E27FC236}">
                <a16:creationId xmlns:a16="http://schemas.microsoft.com/office/drawing/2014/main" id="{F8E761C9-FE5D-711E-1B65-05FDA81F8BB3}"/>
              </a:ext>
            </a:extLst>
          </p:cNvPr>
          <p:cNvSpPr/>
          <p:nvPr/>
        </p:nvSpPr>
        <p:spPr>
          <a:xfrm>
            <a:off x="2011795" y="2243732"/>
            <a:ext cx="218207" cy="415498"/>
          </a:xfrm>
          <a:prstGeom prst="up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Up 16" descr="a blue arrow pointing up">
            <a:extLst>
              <a:ext uri="{FF2B5EF4-FFF2-40B4-BE49-F238E27FC236}">
                <a16:creationId xmlns:a16="http://schemas.microsoft.com/office/drawing/2014/main" id="{203468DC-DD89-6DAE-D253-F36CB3E9D7D6}"/>
              </a:ext>
            </a:extLst>
          </p:cNvPr>
          <p:cNvSpPr/>
          <p:nvPr/>
        </p:nvSpPr>
        <p:spPr>
          <a:xfrm>
            <a:off x="4424622" y="2264343"/>
            <a:ext cx="218207" cy="415498"/>
          </a:xfrm>
          <a:prstGeom prst="up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22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 descr="An image of a decision flowchart for primary care, adapted from the GSA KAER toolkit">
            <a:extLst>
              <a:ext uri="{FF2B5EF4-FFF2-40B4-BE49-F238E27FC236}">
                <a16:creationId xmlns:a16="http://schemas.microsoft.com/office/drawing/2014/main" id="{CD328354-36D8-34B2-7D01-516182140DC1}"/>
              </a:ext>
            </a:extLst>
          </p:cNvPr>
          <p:cNvCxnSpPr>
            <a:cxnSpLocks/>
          </p:cNvCxnSpPr>
          <p:nvPr/>
        </p:nvCxnSpPr>
        <p:spPr>
          <a:xfrm>
            <a:off x="1208658" y="1707272"/>
            <a:ext cx="99337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57CB9E02-7BE7-A083-0C91-7B6BE06694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003" y="510956"/>
            <a:ext cx="3966056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sm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Decision Flowchart</a:t>
            </a:r>
          </a:p>
        </p:txBody>
      </p:sp>
      <p:pic>
        <p:nvPicPr>
          <p:cNvPr id="4" name="Picture 3" descr="Woman signing contract">
            <a:extLst>
              <a:ext uri="{FF2B5EF4-FFF2-40B4-BE49-F238E27FC236}">
                <a16:creationId xmlns:a16="http://schemas.microsoft.com/office/drawing/2014/main" id="{33FFC5C4-CB6B-F59E-D22E-6DFE8978EF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44" y="2105919"/>
            <a:ext cx="2304574" cy="1536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Picture 34" descr="an image of a decision flowchart for primary care adapted from the GSA KAER toolkit">
            <a:extLst>
              <a:ext uri="{FF2B5EF4-FFF2-40B4-BE49-F238E27FC236}">
                <a16:creationId xmlns:a16="http://schemas.microsoft.com/office/drawing/2014/main" id="{16E57792-636E-1EFD-FF7D-4BC0F61A38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233" y="253488"/>
            <a:ext cx="8301403" cy="6601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7171E6-5B0B-2B78-092A-361BC887C198}"/>
              </a:ext>
            </a:extLst>
          </p:cNvPr>
          <p:cNvSpPr txBox="1"/>
          <p:nvPr/>
        </p:nvSpPr>
        <p:spPr>
          <a:xfrm>
            <a:off x="450272" y="4156363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  <a:r>
              <a:rPr lang="en-US">
                <a:hlinkClick r:id="rId5"/>
              </a:rPr>
              <a:t>Self- Administered SAGE </a:t>
            </a:r>
          </a:p>
          <a:p>
            <a:r>
              <a:rPr lang="en-US">
                <a:ea typeface="Calibri" panose="020F0502020204030204"/>
                <a:cs typeface="Calibri" panose="020F0502020204030204"/>
                <a:hlinkClick r:id="rId6"/>
              </a:rPr>
              <a:t>AD8 Alzheimers Assoc LA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14371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square with white text and a white letter k&#10;&#10;AI-generated content may be incorrect.">
            <a:extLst>
              <a:ext uri="{FF2B5EF4-FFF2-40B4-BE49-F238E27FC236}">
                <a16:creationId xmlns:a16="http://schemas.microsoft.com/office/drawing/2014/main" id="{B51B3AF6-5AF3-31C0-2441-53354DB1F7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638" b="218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6990D0-AE3A-9461-9447-8C664E7F402D}"/>
              </a:ext>
            </a:extLst>
          </p:cNvPr>
          <p:cNvSpPr txBox="1"/>
          <p:nvPr/>
        </p:nvSpPr>
        <p:spPr>
          <a:xfrm>
            <a:off x="7756357" y="26469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>
                <a:ea typeface="Calibri"/>
                <a:cs typeface="Calibri"/>
              </a:rPr>
              <a:t>K=Kickstart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811250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464EAC-9AC4-E9C3-719C-67F9E4D08C0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39190" y="1181974"/>
            <a:ext cx="884266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ickstart the Brain Health Conversation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81012-0717-9857-F16F-7E119D33FAF2}"/>
              </a:ext>
            </a:extLst>
          </p:cNvPr>
          <p:cNvSpPr txBox="1"/>
          <p:nvPr/>
        </p:nvSpPr>
        <p:spPr>
          <a:xfrm>
            <a:off x="1129146" y="2124874"/>
            <a:ext cx="9483731" cy="2981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ea typeface="Malgun Gothic" panose="020B0503020000020004" pitchFamily="34" charset="-127"/>
                <a:cs typeface="Arial" panose="020B0604020202020204" pitchFamily="34" charset="0"/>
              </a:rPr>
              <a:t>Raise the topic of brain health and continue the conversation </a:t>
            </a:r>
            <a:r>
              <a:rPr lang="en-US" sz="2000" u="sng" kern="100" dirty="0">
                <a:ea typeface="Malgun Gothic" panose="020B0503020000020004" pitchFamily="34" charset="-127"/>
                <a:cs typeface="Arial" panose="020B0604020202020204" pitchFamily="34" charset="0"/>
              </a:rPr>
              <a:t>over subsequent visits</a:t>
            </a:r>
          </a:p>
          <a:p>
            <a:pPr>
              <a:lnSpc>
                <a:spcPct val="125000"/>
              </a:lnSpc>
              <a:spcAft>
                <a:spcPts val="800"/>
              </a:spcAft>
            </a:pPr>
            <a:endParaRPr lang="en-US" sz="500" b="1" kern="100" cap="small" dirty="0"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  <a:spcAft>
                <a:spcPts val="800"/>
              </a:spcAft>
            </a:pPr>
            <a:r>
              <a:rPr lang="en-US" sz="2000" b="1" kern="100" cap="small" dirty="0">
                <a:ea typeface="Malgun Gothic" panose="020B0503020000020004" pitchFamily="34" charset="-127"/>
                <a:cs typeface="Arial" panose="020B0604020202020204" pitchFamily="34" charset="0"/>
              </a:rPr>
              <a:t>Key Messages to Include</a:t>
            </a:r>
          </a:p>
          <a:p>
            <a:pPr marL="800100" lvl="1" indent="-342900">
              <a:lnSpc>
                <a:spcPct val="12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000" kern="100" dirty="0">
                <a:ea typeface="Malgun Gothic" panose="020B0503020000020004" pitchFamily="34" charset="-127"/>
                <a:cs typeface="Arial" panose="020B0604020202020204" pitchFamily="34" charset="0"/>
              </a:rPr>
              <a:t>The brain ages, just like other parts of the body.</a:t>
            </a:r>
          </a:p>
          <a:p>
            <a:pPr marL="800100" lvl="1" indent="-342900">
              <a:lnSpc>
                <a:spcPct val="12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000" kern="100" dirty="0">
                <a:ea typeface="Malgun Gothic" panose="020B0503020000020004" pitchFamily="34" charset="-127"/>
                <a:cs typeface="Arial" panose="020B0604020202020204" pitchFamily="34" charset="0"/>
              </a:rPr>
              <a:t>Normative cognitive aging is not a disease. Cognitive impairment is not normative aging.  </a:t>
            </a:r>
          </a:p>
          <a:p>
            <a:pPr marL="800100" lvl="1" indent="-342900">
              <a:lnSpc>
                <a:spcPct val="12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000" kern="100" dirty="0">
                <a:ea typeface="Malgun Gothic" panose="020B0503020000020004" pitchFamily="34" charset="-127"/>
                <a:cs typeface="Arial" panose="020B0604020202020204" pitchFamily="34" charset="0"/>
              </a:rPr>
              <a:t>Cognitive aging is different for every individual.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2AD8B-E20B-D912-7C15-D10A4A2AA90B}"/>
              </a:ext>
            </a:extLst>
          </p:cNvPr>
          <p:cNvSpPr txBox="1"/>
          <p:nvPr/>
        </p:nvSpPr>
        <p:spPr>
          <a:xfrm>
            <a:off x="-85929" y="6418103"/>
            <a:ext cx="120898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kern="100">
                <a:ea typeface="Malgun Gothic" panose="020B0503020000020004" pitchFamily="34" charset="-127"/>
                <a:cs typeface="Arial" panose="020B0604020202020204" pitchFamily="34" charset="0"/>
              </a:rPr>
              <a:t>(Source: GSA KAER Toolkit for Primary Care Teams, Adapted from the Institute of Medicine, 2015)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0326300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white logo&#10;&#10;AI-generated content may be incorrect.">
            <a:extLst>
              <a:ext uri="{FF2B5EF4-FFF2-40B4-BE49-F238E27FC236}">
                <a16:creationId xmlns:a16="http://schemas.microsoft.com/office/drawing/2014/main" id="{F9353408-AE5C-FD20-F544-658FF67C4E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452" b="2290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53DE9A-2A87-96ED-476D-D0A7DCAB4173}"/>
              </a:ext>
            </a:extLst>
          </p:cNvPr>
          <p:cNvSpPr txBox="1"/>
          <p:nvPr/>
        </p:nvSpPr>
        <p:spPr>
          <a:xfrm>
            <a:off x="8213557" y="681789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>
                <a:ea typeface="Calibri"/>
                <a:cs typeface="Calibri"/>
              </a:rPr>
              <a:t>A=Assess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801310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67E6DE-EF81-E0A7-A3D0-6517520B284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74668" y="969724"/>
            <a:ext cx="884266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ssess for Cognitive Impairment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96189F-DB44-F7C0-5764-10F37C73720D}"/>
              </a:ext>
            </a:extLst>
          </p:cNvPr>
          <p:cNvSpPr txBox="1"/>
          <p:nvPr/>
        </p:nvSpPr>
        <p:spPr>
          <a:xfrm>
            <a:off x="302439" y="2253716"/>
            <a:ext cx="4473841" cy="28366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42950" marR="0" lvl="1" indent="-2857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00">
                <a:solidFill>
                  <a:srgbClr val="000000"/>
                </a:solidFill>
                <a:ea typeface="Malgun Gothic"/>
                <a:cs typeface="Arial"/>
              </a:rPr>
              <a:t>Use a validated, brief cognitive screening instrument </a:t>
            </a:r>
          </a:p>
          <a:p>
            <a:pPr marL="7429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kern="100">
                <a:solidFill>
                  <a:srgbClr val="000000"/>
                </a:solidFill>
                <a:ea typeface="Malgun Gothic"/>
                <a:cs typeface="Arial"/>
              </a:rPr>
              <a:t>Use </a:t>
            </a:r>
            <a:r>
              <a:rPr lang="en-US" i="1" u="sng" kern="100">
                <a:solidFill>
                  <a:srgbClr val="0563C1"/>
                </a:solidFill>
                <a:ea typeface="Malgun Gothic"/>
                <a:cs typeface="Arial"/>
                <a:hlinkClick r:id="rId3"/>
              </a:rPr>
              <a:t>"Alzheimer's and Related Dementias Interactive Screening and Assessment Tools"</a:t>
            </a:r>
            <a:r>
              <a:rPr lang="en-US" kern="100">
                <a:solidFill>
                  <a:srgbClr val="0563C1"/>
                </a:solidFill>
                <a:ea typeface="Malgun Gothic"/>
                <a:cs typeface="Arial"/>
              </a:rPr>
              <a:t> </a:t>
            </a:r>
            <a:r>
              <a:rPr lang="en-US" kern="100">
                <a:ea typeface="Malgun Gothic"/>
                <a:cs typeface="Arial"/>
              </a:rPr>
              <a:t>as a reference guide </a:t>
            </a:r>
          </a:p>
          <a:p>
            <a:pPr marL="742950" marR="0" lvl="1" indent="-2857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00">
                <a:ea typeface="Malgun Gothic"/>
                <a:cs typeface="Arial"/>
              </a:rPr>
              <a:t>Training is vital</a:t>
            </a:r>
          </a:p>
          <a:p>
            <a:pPr marL="742950" marR="0" lvl="1" indent="-28575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i="1" u="sng" kern="100">
              <a:solidFill>
                <a:srgbClr val="0563C1"/>
              </a:solidFill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D7B2CB7-4E6A-D897-7404-FAF9AABEC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961649"/>
              </p:ext>
            </p:extLst>
          </p:nvPr>
        </p:nvGraphicFramePr>
        <p:xfrm>
          <a:off x="4957311" y="2253716"/>
          <a:ext cx="7046621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4928">
                  <a:extLst>
                    <a:ext uri="{9D8B030D-6E8A-4147-A177-3AD203B41FA5}">
                      <a16:colId xmlns:a16="http://schemas.microsoft.com/office/drawing/2014/main" val="428373690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301424953"/>
                    </a:ext>
                  </a:extLst>
                </a:gridCol>
                <a:gridCol w="1251720">
                  <a:extLst>
                    <a:ext uri="{9D8B030D-6E8A-4147-A177-3AD203B41FA5}">
                      <a16:colId xmlns:a16="http://schemas.microsoft.com/office/drawing/2014/main" val="1729772574"/>
                    </a:ext>
                  </a:extLst>
                </a:gridCol>
                <a:gridCol w="933207">
                  <a:extLst>
                    <a:ext uri="{9D8B030D-6E8A-4147-A177-3AD203B41FA5}">
                      <a16:colId xmlns:a16="http://schemas.microsoft.com/office/drawing/2014/main" val="3061580117"/>
                    </a:ext>
                  </a:extLst>
                </a:gridCol>
                <a:gridCol w="1540766">
                  <a:extLst>
                    <a:ext uri="{9D8B030D-6E8A-4147-A177-3AD203B41FA5}">
                      <a16:colId xmlns:a16="http://schemas.microsoft.com/office/drawing/2014/main" val="3435916177"/>
                    </a:ext>
                  </a:extLst>
                </a:gridCol>
              </a:tblGrid>
              <a:tr h="384142">
                <a:tc>
                  <a:txBody>
                    <a:bodyPr/>
                    <a:lstStyle/>
                    <a:p>
                      <a:r>
                        <a:rPr lang="en-US" sz="1100"/>
                        <a:t>Name of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Distinguishing 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Number of Items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Time to Administer*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Available in Languages Other Than 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9656551"/>
                  </a:ext>
                </a:extLst>
              </a:tr>
              <a:tr h="384142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rgbClr val="BA0000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Mini-Cog</a:t>
                      </a:r>
                      <a:endParaRPr lang="en-US" sz="1100">
                        <a:solidFill>
                          <a:srgbClr val="B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• Good sensitivity </a:t>
                      </a:r>
                    </a:p>
                    <a:p>
                      <a:r>
                        <a:rPr lang="en-US" sz="1100"/>
                        <a:t>• Easy to administer and interpret </a:t>
                      </a:r>
                    </a:p>
                    <a:p>
                      <a:r>
                        <a:rPr lang="en-US" sz="1100"/>
                        <a:t>• Does not adjust for education 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Not applicable; 3-word recall and clock-drawing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3-5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rgbClr val="BA0000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Mini-Cog In Other Languages</a:t>
                      </a:r>
                      <a:endParaRPr lang="en-US" sz="1100">
                        <a:solidFill>
                          <a:srgbClr val="BA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099341"/>
                  </a:ext>
                </a:extLst>
              </a:tr>
              <a:tr h="384142">
                <a:tc>
                  <a:txBody>
                    <a:bodyPr/>
                    <a:lstStyle/>
                    <a:p>
                      <a:r>
                        <a:rPr lang="en-US" sz="1100"/>
                        <a:t>Clock Drawing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Can be rapidly administered to identify structural impairment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Not applicable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Not applicable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>
                        <a:solidFill>
                          <a:srgbClr val="BA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851994"/>
                  </a:ext>
                </a:extLst>
              </a:tr>
              <a:tr h="384142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rgbClr val="BA0000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The Montreal Cognitive Assessment (MoCA) </a:t>
                      </a:r>
                      <a:r>
                        <a:rPr lang="en-US" sz="1100">
                          <a:solidFill>
                            <a:srgbClr val="BA00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• Good sensitivity </a:t>
                      </a:r>
                    </a:p>
                    <a:p>
                      <a:r>
                        <a:rPr lang="en-US" sz="1100"/>
                        <a:t>• Adjusts for education level </a:t>
                      </a:r>
                    </a:p>
                    <a:p>
                      <a:r>
                        <a:rPr lang="en-US" sz="1100"/>
                        <a:t>• Assesses for executive 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10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rgbClr val="BA0000"/>
                          </a:solid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MoCA questionnaire in French</a:t>
                      </a:r>
                      <a:r>
                        <a:rPr lang="en-US" sz="1100">
                          <a:solidFill>
                            <a:srgbClr val="BA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343820"/>
                  </a:ext>
                </a:extLst>
              </a:tr>
              <a:tr h="384142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rgbClr val="BA0000"/>
                          </a:solidFill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The Saint Louis University Mental Status (SLUMS) Exam</a:t>
                      </a:r>
                      <a:endParaRPr lang="en-US" sz="1100">
                        <a:solidFill>
                          <a:srgbClr val="B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• Good sensitivity </a:t>
                      </a:r>
                    </a:p>
                    <a:p>
                      <a:r>
                        <a:rPr lang="en-US" sz="1100"/>
                        <a:t>• Adjusts for education level </a:t>
                      </a:r>
                    </a:p>
                    <a:p>
                      <a:r>
                        <a:rPr lang="en-US" sz="1100"/>
                        <a:t>• Assesses for executive 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7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rgbClr val="BA0000"/>
                          </a:solidFill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Multi-Language Mental Status Exam</a:t>
                      </a:r>
                      <a:endParaRPr lang="en-US" sz="1100">
                        <a:solidFill>
                          <a:srgbClr val="BA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419561"/>
                  </a:ext>
                </a:extLst>
              </a:tr>
              <a:tr h="384142">
                <a:tc>
                  <a:txBody>
                    <a:bodyPr/>
                    <a:lstStyle/>
                    <a:p>
                      <a:r>
                        <a:rPr lang="en-US" sz="1100"/>
                        <a:t>A Short Test of Mental Status (STMS) questionnaire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• Good sensitivity and specificity </a:t>
                      </a:r>
                    </a:p>
                    <a:p>
                      <a:r>
                        <a:rPr lang="en-US" sz="1100"/>
                        <a:t>• Does not adjust for education level </a:t>
                      </a:r>
                    </a:p>
                    <a:p>
                      <a:r>
                        <a:rPr lang="en-US" sz="1100"/>
                        <a:t>• Assesses for executive function</a:t>
                      </a:r>
                      <a:endParaRPr lang="en-US" sz="11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5652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F082D33-2514-92C9-EDC2-AD6FA67527AD}"/>
              </a:ext>
            </a:extLst>
          </p:cNvPr>
          <p:cNvSpPr txBox="1"/>
          <p:nvPr/>
        </p:nvSpPr>
        <p:spPr>
          <a:xfrm>
            <a:off x="4957311" y="5987516"/>
            <a:ext cx="42274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/>
              <a:t>*Timing is approximate and will depend on the patients functional status. </a:t>
            </a:r>
          </a:p>
        </p:txBody>
      </p:sp>
    </p:spTree>
    <p:extLst>
      <p:ext uri="{BB962C8B-B14F-4D97-AF65-F5344CB8AC3E}">
        <p14:creationId xmlns:p14="http://schemas.microsoft.com/office/powerpoint/2010/main" val="28342789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image of a page in the interactive screening and assessment tool">
            <a:extLst>
              <a:ext uri="{FF2B5EF4-FFF2-40B4-BE49-F238E27FC236}">
                <a16:creationId xmlns:a16="http://schemas.microsoft.com/office/drawing/2014/main" id="{0E17E7C2-1D8D-6CF4-509E-390F5C570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" y="1801427"/>
            <a:ext cx="2645421" cy="374394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 descr="an image of a page in the interactive screening and assessment tool">
            <a:extLst>
              <a:ext uri="{FF2B5EF4-FFF2-40B4-BE49-F238E27FC236}">
                <a16:creationId xmlns:a16="http://schemas.microsoft.com/office/drawing/2014/main" id="{E914E037-5DAC-A7A5-C99E-9199094E84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t="521" r="1515"/>
          <a:stretch/>
        </p:blipFill>
        <p:spPr>
          <a:xfrm>
            <a:off x="6373415" y="1822507"/>
            <a:ext cx="2621319" cy="37439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E97284-C066-CDD8-4C1A-471D9917B5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00962" y="896650"/>
            <a:ext cx="884266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Screening and Assessment Tools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97CFDE-14FA-72FF-18C1-EE77342C538A}"/>
              </a:ext>
            </a:extLst>
          </p:cNvPr>
          <p:cNvSpPr txBox="1"/>
          <p:nvPr/>
        </p:nvSpPr>
        <p:spPr>
          <a:xfrm>
            <a:off x="466515" y="6083995"/>
            <a:ext cx="11311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View this </a:t>
            </a:r>
            <a:r>
              <a:rPr lang="en-US" sz="1600" b="1"/>
              <a:t>interactive screening and assessment tool </a:t>
            </a:r>
            <a:r>
              <a:rPr lang="en-US" sz="1600"/>
              <a:t>at </a:t>
            </a:r>
            <a:r>
              <a:rPr lang="en-US" sz="1600" b="1">
                <a:hlinkClick r:id="rId5"/>
              </a:rPr>
              <a:t>https://nursing.osu.edu/sites/default/files/2024-10/ScreeningTools_1.pdf</a:t>
            </a:r>
            <a:r>
              <a:rPr lang="en-US" sz="1600" b="1"/>
              <a:t>  </a:t>
            </a:r>
          </a:p>
        </p:txBody>
      </p:sp>
      <p:pic>
        <p:nvPicPr>
          <p:cNvPr id="9" name="Picture 8" descr="an image of a page in the interactive screening and assessment tool">
            <a:extLst>
              <a:ext uri="{FF2B5EF4-FFF2-40B4-BE49-F238E27FC236}">
                <a16:creationId xmlns:a16="http://schemas.microsoft.com/office/drawing/2014/main" id="{845BD5ED-0510-532E-7576-09C84429A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8322" y="1822507"/>
            <a:ext cx="2641202" cy="3743944"/>
          </a:xfrm>
          <a:prstGeom prst="rect">
            <a:avLst/>
          </a:prstGeom>
        </p:spPr>
      </p:pic>
      <p:pic>
        <p:nvPicPr>
          <p:cNvPr id="16" name="Picture 15" descr="an image of a page in the interactive screening and assessment tool">
            <a:extLst>
              <a:ext uri="{FF2B5EF4-FFF2-40B4-BE49-F238E27FC236}">
                <a16:creationId xmlns:a16="http://schemas.microsoft.com/office/drawing/2014/main" id="{CA0B7D0C-8F32-B38A-5DDB-78D6B820F6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20756433" flipH="1">
            <a:off x="2054440" y="3138018"/>
            <a:ext cx="589980" cy="921009"/>
          </a:xfrm>
          <a:prstGeom prst="rect">
            <a:avLst/>
          </a:prstGeom>
        </p:spPr>
      </p:pic>
      <p:pic>
        <p:nvPicPr>
          <p:cNvPr id="24" name="Picture 23" descr="an image of a page in the interactive screening and assessment tool">
            <a:extLst>
              <a:ext uri="{FF2B5EF4-FFF2-40B4-BE49-F238E27FC236}">
                <a16:creationId xmlns:a16="http://schemas.microsoft.com/office/drawing/2014/main" id="{B68E8BCC-2007-3FC8-CE49-6140952E68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20756433" flipH="1">
            <a:off x="4688008" y="3414754"/>
            <a:ext cx="589980" cy="921009"/>
          </a:xfrm>
          <a:prstGeom prst="rect">
            <a:avLst/>
          </a:prstGeom>
        </p:spPr>
      </p:pic>
      <p:pic>
        <p:nvPicPr>
          <p:cNvPr id="25" name="Picture 24" descr="A hand pointing at something">
            <a:extLst>
              <a:ext uri="{FF2B5EF4-FFF2-40B4-BE49-F238E27FC236}">
                <a16:creationId xmlns:a16="http://schemas.microsoft.com/office/drawing/2014/main" id="{C28B7D3D-F191-855F-AB2F-3EA8A0F332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20756433" flipH="1">
            <a:off x="8713074" y="3261134"/>
            <a:ext cx="589980" cy="921009"/>
          </a:xfrm>
          <a:prstGeom prst="rect">
            <a:avLst/>
          </a:prstGeom>
        </p:spPr>
      </p:pic>
      <p:sp>
        <p:nvSpPr>
          <p:cNvPr id="26" name="Arrow: Right 25" descr="an arrow pointing right">
            <a:extLst>
              <a:ext uri="{FF2B5EF4-FFF2-40B4-BE49-F238E27FC236}">
                <a16:creationId xmlns:a16="http://schemas.microsoft.com/office/drawing/2014/main" id="{34A051D0-6429-309E-F611-2185D6DB4F1B}"/>
              </a:ext>
            </a:extLst>
          </p:cNvPr>
          <p:cNvSpPr/>
          <p:nvPr/>
        </p:nvSpPr>
        <p:spPr>
          <a:xfrm>
            <a:off x="2785911" y="2142792"/>
            <a:ext cx="348171" cy="3385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 descr="an arrow pointing right">
            <a:extLst>
              <a:ext uri="{FF2B5EF4-FFF2-40B4-BE49-F238E27FC236}">
                <a16:creationId xmlns:a16="http://schemas.microsoft.com/office/drawing/2014/main" id="{4F91164F-5439-758E-9D2C-30F96715F5FA}"/>
              </a:ext>
            </a:extLst>
          </p:cNvPr>
          <p:cNvSpPr/>
          <p:nvPr/>
        </p:nvSpPr>
        <p:spPr>
          <a:xfrm>
            <a:off x="5948211" y="2142792"/>
            <a:ext cx="348171" cy="3385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 descr="an arrow pointing right">
            <a:extLst>
              <a:ext uri="{FF2B5EF4-FFF2-40B4-BE49-F238E27FC236}">
                <a16:creationId xmlns:a16="http://schemas.microsoft.com/office/drawing/2014/main" id="{D63DB97C-6E7D-A790-FEB4-BB196F48BDB6}"/>
              </a:ext>
            </a:extLst>
          </p:cNvPr>
          <p:cNvSpPr/>
          <p:nvPr/>
        </p:nvSpPr>
        <p:spPr>
          <a:xfrm>
            <a:off x="9072411" y="2142792"/>
            <a:ext cx="348171" cy="3385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n image of a page in the interactive screening and assessment tool">
            <a:extLst>
              <a:ext uri="{FF2B5EF4-FFF2-40B4-BE49-F238E27FC236}">
                <a16:creationId xmlns:a16="http://schemas.microsoft.com/office/drawing/2014/main" id="{1BD4039B-322E-99E5-AC1E-71A6642F06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7676" y="1795871"/>
            <a:ext cx="2659198" cy="377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96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763C5C2-FC2A-959E-86B6-F1E6026D5A0C}"/>
              </a:ext>
            </a:extLst>
          </p:cNvPr>
          <p:cNvSpPr txBox="1"/>
          <p:nvPr/>
        </p:nvSpPr>
        <p:spPr>
          <a:xfrm>
            <a:off x="6260521" y="1359439"/>
            <a:ext cx="5088081" cy="3839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cs typeface="Arial" panose="020B0604020202020204" pitchFamily="34" charset="0"/>
              </a:rPr>
              <a:t>Purpose</a:t>
            </a:r>
          </a:p>
          <a:p>
            <a:pPr algn="l">
              <a:lnSpc>
                <a:spcPct val="150000"/>
              </a:lnSpc>
            </a:pPr>
            <a:r>
              <a:rPr lang="en-US" sz="1600" b="0" i="0"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A unique care partner-focused center</a:t>
            </a:r>
            <a:r>
              <a:rPr lang="en-US" sz="1600">
                <a:solidFill>
                  <a:srgbClr val="212529"/>
                </a:solidFill>
                <a:cs typeface="Arial" panose="020B0604020202020204" pitchFamily="34" charset="0"/>
              </a:rPr>
              <a:t> offering</a:t>
            </a:r>
            <a:r>
              <a:rPr lang="en-US" sz="1600" b="0" i="0">
                <a:solidFill>
                  <a:srgbClr val="212529"/>
                </a:solidFill>
                <a:effectLst/>
                <a:cs typeface="Arial" panose="020B0604020202020204" pitchFamily="34" charset="0"/>
              </a:rPr>
              <a:t> virtual and in-person training about dementia and dementia caregiving</a:t>
            </a:r>
          </a:p>
          <a:p>
            <a:pPr algn="l">
              <a:lnSpc>
                <a:spcPct val="150000"/>
              </a:lnSpc>
            </a:pPr>
            <a:endParaRPr lang="en-US" sz="800" b="0" i="0">
              <a:solidFill>
                <a:srgbClr val="212529"/>
              </a:solidFill>
              <a:effectLst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endParaRPr lang="en-US" sz="800" b="0" i="0">
              <a:solidFill>
                <a:srgbClr val="212529"/>
              </a:solidFill>
              <a:effectLst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>
                <a:solidFill>
                  <a:srgbClr val="212529"/>
                </a:solidFill>
                <a:cs typeface="Arial" panose="020B0604020202020204" pitchFamily="34" charset="0"/>
              </a:rPr>
              <a:t>Resources for Clinicians/Health Professionals</a:t>
            </a:r>
            <a:endParaRPr lang="en-US">
              <a:solidFill>
                <a:srgbClr val="212529"/>
              </a:solidFill>
              <a:cs typeface="Arial" panose="020B0604020202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12529"/>
                </a:solidFill>
                <a:cs typeface="Arial" panose="020B0604020202020204" pitchFamily="34" charset="0"/>
              </a:rPr>
              <a:t>Training curriculum &amp; materials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12529"/>
                </a:solidFill>
                <a:cs typeface="Arial" panose="020B0604020202020204" pitchFamily="34" charset="0"/>
              </a:rPr>
              <a:t>Dementia screening &amp; assessment toolkit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12529"/>
                </a:solidFill>
                <a:cs typeface="Arial" panose="020B0604020202020204" pitchFamily="34" charset="0"/>
              </a:rPr>
              <a:t>Directory of dementia caregiving resources, referral protocol and referral toolkit</a:t>
            </a:r>
          </a:p>
          <a:p>
            <a:pPr>
              <a:lnSpc>
                <a:spcPct val="150000"/>
              </a:lnSpc>
            </a:pPr>
            <a:endParaRPr lang="en-US" sz="1600"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891833-4D9E-6B7B-23B0-79C28B981920}"/>
              </a:ext>
            </a:extLst>
          </p:cNvPr>
          <p:cNvSpPr txBox="1"/>
          <p:nvPr/>
        </p:nvSpPr>
        <p:spPr>
          <a:xfrm>
            <a:off x="847199" y="5554384"/>
            <a:ext cx="46952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cs typeface="Arial" panose="020B0604020202020204" pitchFamily="34" charset="0"/>
                <a:hlinkClick r:id="rId3"/>
              </a:rPr>
              <a:t>https://nursing.osu.edu/dementiacaregiving</a:t>
            </a:r>
            <a:endParaRPr lang="en-US" b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C6852F-621D-F07C-A6B5-0D9390510E4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511969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Golden Buckeye Center for Dementia Caregiving</a:t>
            </a:r>
          </a:p>
        </p:txBody>
      </p:sp>
      <p:pic>
        <p:nvPicPr>
          <p:cNvPr id="5" name="Picture 4" descr="A white sign in front of the front doors at the Golden Buckeye Center for Dementia Caregiving. ">
            <a:extLst>
              <a:ext uri="{FF2B5EF4-FFF2-40B4-BE49-F238E27FC236}">
                <a16:creationId xmlns:a16="http://schemas.microsoft.com/office/drawing/2014/main" id="{C3F37B5A-0D7C-0DE6-A8F6-7522FD5377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3136" b="6428"/>
          <a:stretch/>
        </p:blipFill>
        <p:spPr>
          <a:xfrm>
            <a:off x="380502" y="1581654"/>
            <a:ext cx="5317479" cy="379366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84439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97284-C066-CDD8-4C1A-471D9917B5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74668" y="194741"/>
            <a:ext cx="884266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Screening and Assessment Tools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97CFDE-14FA-72FF-18C1-EE77342C538A}"/>
              </a:ext>
            </a:extLst>
          </p:cNvPr>
          <p:cNvSpPr txBox="1"/>
          <p:nvPr/>
        </p:nvSpPr>
        <p:spPr>
          <a:xfrm>
            <a:off x="686918" y="6409534"/>
            <a:ext cx="11311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View this </a:t>
            </a:r>
            <a:r>
              <a:rPr lang="en-US" sz="1600" b="1">
                <a:solidFill>
                  <a:schemeClr val="bg1"/>
                </a:solidFill>
              </a:rPr>
              <a:t>interactive screening and assessment tool </a:t>
            </a:r>
            <a:r>
              <a:rPr lang="en-US" sz="1600">
                <a:solidFill>
                  <a:schemeClr val="bg1"/>
                </a:solidFill>
              </a:rPr>
              <a:t>at </a:t>
            </a:r>
            <a:r>
              <a:rPr lang="en-US" sz="1600" b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https://nursing.osu.edu/sites/default/files/2024-10/ScreeningTools_1.pdf</a:t>
            </a:r>
            <a:r>
              <a:rPr lang="en-US" sz="1600" b="1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10" name="Picture 9" descr="an image of a page in the interactive screening and assessment tool">
            <a:extLst>
              <a:ext uri="{FF2B5EF4-FFF2-40B4-BE49-F238E27FC236}">
                <a16:creationId xmlns:a16="http://schemas.microsoft.com/office/drawing/2014/main" id="{1BD4039B-322E-99E5-AC1E-71A6642F0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145" y="977188"/>
            <a:ext cx="3484451" cy="4940739"/>
          </a:xfrm>
          <a:prstGeom prst="rect">
            <a:avLst/>
          </a:prstGeom>
        </p:spPr>
      </p:pic>
      <p:pic>
        <p:nvPicPr>
          <p:cNvPr id="18" name="Picture 17" descr="an image of a page in the interactive screening and assessment tool">
            <a:extLst>
              <a:ext uri="{FF2B5EF4-FFF2-40B4-BE49-F238E27FC236}">
                <a16:creationId xmlns:a16="http://schemas.microsoft.com/office/drawing/2014/main" id="{31D43EE4-65C8-0C3C-63E4-E1A8A1CB5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7930" y="1024675"/>
            <a:ext cx="3480546" cy="494073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an image of a page in the interactive screening and assessment tool">
            <a:extLst>
              <a:ext uri="{FF2B5EF4-FFF2-40B4-BE49-F238E27FC236}">
                <a16:creationId xmlns:a16="http://schemas.microsoft.com/office/drawing/2014/main" id="{6762BDAD-3A4D-83FD-FE55-62C0258D1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0594" y="1413119"/>
            <a:ext cx="3610428" cy="406230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n image of a page in the interactive screening and assessment tool">
            <a:extLst>
              <a:ext uri="{FF2B5EF4-FFF2-40B4-BE49-F238E27FC236}">
                <a16:creationId xmlns:a16="http://schemas.microsoft.com/office/drawing/2014/main" id="{36E2E506-B6C9-2905-7F71-D700B2E58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6530" y="2648034"/>
            <a:ext cx="4370349" cy="227709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Arrow: Right 20" descr="an arrow pointing right">
            <a:extLst>
              <a:ext uri="{FF2B5EF4-FFF2-40B4-BE49-F238E27FC236}">
                <a16:creationId xmlns:a16="http://schemas.microsoft.com/office/drawing/2014/main" id="{AB9F9BED-B248-262C-D8C9-99081F3C5E38}"/>
              </a:ext>
            </a:extLst>
          </p:cNvPr>
          <p:cNvSpPr/>
          <p:nvPr/>
        </p:nvSpPr>
        <p:spPr>
          <a:xfrm>
            <a:off x="4772314" y="3105722"/>
            <a:ext cx="348171" cy="3385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hand pointing at something&#10;">
            <a:extLst>
              <a:ext uri="{FF2B5EF4-FFF2-40B4-BE49-F238E27FC236}">
                <a16:creationId xmlns:a16="http://schemas.microsoft.com/office/drawing/2014/main" id="{184854DC-30AD-475B-55DD-0381DC0FB1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4941183" flipH="1">
            <a:off x="1110882" y="5132091"/>
            <a:ext cx="589980" cy="92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85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08CE3-36CB-D938-6C32-ABE3254073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68500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Use a validated, brief questionnaire to obtain perceptions of carers</a:t>
            </a:r>
          </a:p>
          <a:p>
            <a:r>
              <a:rPr lang="en-US"/>
              <a:t>Carers are the silent dyad.</a:t>
            </a:r>
          </a:p>
          <a:p>
            <a:pPr lvl="1"/>
            <a:r>
              <a:rPr lang="en-US"/>
              <a:t>Overwhelmed/depressed (Reuben et al., 2022)</a:t>
            </a:r>
          </a:p>
          <a:p>
            <a:pPr lvl="1"/>
            <a:r>
              <a:rPr lang="en-US"/>
              <a:t>QOL (Koyama et al., 2017)</a:t>
            </a:r>
          </a:p>
          <a:p>
            <a:pPr lvl="1"/>
            <a:r>
              <a:rPr lang="en-US"/>
              <a:t>Strain/Burden/Health</a:t>
            </a:r>
          </a:p>
          <a:p>
            <a:pPr marL="457200" lvl="1" indent="0">
              <a:buNone/>
            </a:pPr>
            <a:endParaRPr lang="en-US" sz="1300" b="0" i="0">
              <a:solidFill>
                <a:srgbClr val="212121"/>
              </a:solidFill>
              <a:effectLst/>
              <a:latin typeface="BlinkMacSystemFont"/>
            </a:endParaRPr>
          </a:p>
          <a:p>
            <a:pPr marL="457200" lvl="1" indent="0">
              <a:buNone/>
            </a:pPr>
            <a:endParaRPr lang="en-US" sz="1300">
              <a:solidFill>
                <a:srgbClr val="212121"/>
              </a:solidFill>
              <a:latin typeface="BlinkMacSystemFont"/>
            </a:endParaRPr>
          </a:p>
          <a:p>
            <a:pPr marL="457200" lvl="1" indent="0">
              <a:buNone/>
            </a:pPr>
            <a:endParaRPr lang="en-US" sz="1300" b="0" i="0">
              <a:solidFill>
                <a:srgbClr val="212121"/>
              </a:solidFill>
              <a:effectLst/>
              <a:latin typeface="BlinkMacSystemFont"/>
            </a:endParaRPr>
          </a:p>
          <a:p>
            <a:pPr marL="457200" lvl="1" indent="0">
              <a:buNone/>
            </a:pPr>
            <a:endParaRPr lang="en-US" sz="1300">
              <a:solidFill>
                <a:srgbClr val="212121"/>
              </a:solidFill>
              <a:latin typeface="BlinkMacSystemFont"/>
            </a:endParaRPr>
          </a:p>
          <a:p>
            <a:pPr marL="0" indent="0">
              <a:buNone/>
            </a:pPr>
            <a:r>
              <a:rPr lang="en-US" sz="1200" b="0" i="0">
                <a:solidFill>
                  <a:srgbClr val="212121"/>
                </a:solidFill>
                <a:effectLst/>
              </a:rPr>
              <a:t>Reuben DB, Romero T, </a:t>
            </a:r>
            <a:r>
              <a:rPr lang="en-US" sz="1200" b="0" i="0" err="1">
                <a:solidFill>
                  <a:srgbClr val="212121"/>
                </a:solidFill>
                <a:effectLst/>
              </a:rPr>
              <a:t>Evertson</a:t>
            </a:r>
            <a:r>
              <a:rPr lang="en-US" sz="1200" b="0" i="0">
                <a:solidFill>
                  <a:srgbClr val="212121"/>
                </a:solidFill>
                <a:effectLst/>
              </a:rPr>
              <a:t> LC, Jennings LA. Overwhelmed: a Dementia Caregiver Vital Sign. J Gen Intern Med. 2022 Aug;37(10):2469-2474. </a:t>
            </a:r>
            <a:r>
              <a:rPr lang="en-US" sz="1200" b="0" i="0" err="1">
                <a:solidFill>
                  <a:srgbClr val="212121"/>
                </a:solidFill>
                <a:effectLst/>
              </a:rPr>
              <a:t>doi</a:t>
            </a:r>
            <a:r>
              <a:rPr lang="en-US" sz="1200" b="0" i="0">
                <a:solidFill>
                  <a:srgbClr val="212121"/>
                </a:solidFill>
                <a:effectLst/>
              </a:rPr>
              <a:t>: 10.1007/s11606-021-07054-3. </a:t>
            </a:r>
            <a:r>
              <a:rPr lang="en-US" sz="1200" b="0" i="0" err="1">
                <a:solidFill>
                  <a:srgbClr val="212121"/>
                </a:solidFill>
                <a:effectLst/>
              </a:rPr>
              <a:t>Epub</a:t>
            </a:r>
            <a:r>
              <a:rPr lang="en-US" sz="1200" b="0" i="0">
                <a:solidFill>
                  <a:srgbClr val="212121"/>
                </a:solidFill>
                <a:effectLst/>
              </a:rPr>
              <a:t> 2021 Aug 13. PMID: 34389938; PMCID: PMC9360256.</a:t>
            </a:r>
          </a:p>
          <a:p>
            <a:pPr marL="0" indent="0">
              <a:buNone/>
            </a:pPr>
            <a:r>
              <a:rPr lang="en-US" sz="1200" b="0" i="0">
                <a:solidFill>
                  <a:srgbClr val="212121"/>
                </a:solidFill>
                <a:effectLst/>
              </a:rPr>
              <a:t>Koyama A, Matsushita M, Hashimoto M, </a:t>
            </a:r>
            <a:r>
              <a:rPr lang="en-US" sz="1200" b="0" i="0" err="1">
                <a:solidFill>
                  <a:srgbClr val="212121"/>
                </a:solidFill>
                <a:effectLst/>
              </a:rPr>
              <a:t>Fujise</a:t>
            </a:r>
            <a:r>
              <a:rPr lang="en-US" sz="1200" b="0" i="0">
                <a:solidFill>
                  <a:srgbClr val="212121"/>
                </a:solidFill>
                <a:effectLst/>
              </a:rPr>
              <a:t> N, Ishikawa T, Tanaka H, </a:t>
            </a:r>
            <a:r>
              <a:rPr lang="en-US" sz="1200" b="0" i="0" err="1">
                <a:solidFill>
                  <a:srgbClr val="212121"/>
                </a:solidFill>
                <a:effectLst/>
              </a:rPr>
              <a:t>Hatada</a:t>
            </a:r>
            <a:r>
              <a:rPr lang="en-US" sz="1200" b="0" i="0">
                <a:solidFill>
                  <a:srgbClr val="212121"/>
                </a:solidFill>
                <a:effectLst/>
              </a:rPr>
              <a:t> Y, Miyagawa Y, </a:t>
            </a:r>
            <a:r>
              <a:rPr lang="en-US" sz="1200" b="0" i="0" err="1">
                <a:solidFill>
                  <a:srgbClr val="212121"/>
                </a:solidFill>
                <a:effectLst/>
              </a:rPr>
              <a:t>Hotta</a:t>
            </a:r>
            <a:r>
              <a:rPr lang="en-US" sz="1200" b="0" i="0">
                <a:solidFill>
                  <a:srgbClr val="212121"/>
                </a:solidFill>
                <a:effectLst/>
              </a:rPr>
              <a:t> M, Ikeda M. Mental health among younger and older caregivers of dementia patients. Psychogeriatrics. 2017 Mar;17(2):108-114. </a:t>
            </a:r>
            <a:r>
              <a:rPr lang="en-US" sz="1200" b="0" i="0" err="1">
                <a:solidFill>
                  <a:srgbClr val="212121"/>
                </a:solidFill>
                <a:effectLst/>
              </a:rPr>
              <a:t>doi</a:t>
            </a:r>
            <a:r>
              <a:rPr lang="en-US" sz="1200" b="0" i="0">
                <a:solidFill>
                  <a:srgbClr val="212121"/>
                </a:solidFill>
                <a:effectLst/>
              </a:rPr>
              <a:t>: 10.1111/psyg.12200. </a:t>
            </a:r>
            <a:r>
              <a:rPr lang="en-US" sz="1200" b="0" i="0" err="1">
                <a:solidFill>
                  <a:srgbClr val="212121"/>
                </a:solidFill>
                <a:effectLst/>
              </a:rPr>
              <a:t>Epub</a:t>
            </a:r>
            <a:r>
              <a:rPr lang="en-US" sz="1200" b="0" i="0">
                <a:solidFill>
                  <a:srgbClr val="212121"/>
                </a:solidFill>
                <a:effectLst/>
              </a:rPr>
              <a:t> 2016 Mar 10. PMID: 26968528</a:t>
            </a:r>
            <a:r>
              <a:rPr lang="en-US" sz="1500" b="0" i="0">
                <a:solidFill>
                  <a:srgbClr val="212121"/>
                </a:solidFill>
                <a:effectLst/>
                <a:latin typeface="BlinkMacSystemFont"/>
              </a:rPr>
              <a:t>.</a:t>
            </a:r>
            <a:endParaRPr lang="en-US" sz="1700"/>
          </a:p>
        </p:txBody>
      </p:sp>
      <p:pic>
        <p:nvPicPr>
          <p:cNvPr id="6" name="Content Placeholder 5" descr="an image of the Benjamin Rose Institute Caregiver Strain Instrument ">
            <a:extLst>
              <a:ext uri="{FF2B5EF4-FFF2-40B4-BE49-F238E27FC236}">
                <a16:creationId xmlns:a16="http://schemas.microsoft.com/office/drawing/2014/main" id="{59AA9E5B-A251-B9AB-501E-F10D8CB077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80313" y="1825625"/>
            <a:ext cx="3965374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E11908-0445-3DD4-99B0-FC8490B6642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65867" y="938378"/>
            <a:ext cx="884266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small">
                <a:latin typeface="+mn-lt"/>
                <a:ea typeface="+mn-ea"/>
                <a:cs typeface="Arial" panose="020B0604020202020204" pitchFamily="34" charset="0"/>
              </a:rPr>
              <a:t>Screening for Caregiver Strain</a:t>
            </a:r>
            <a:endParaRPr kumimoji="0" lang="en-US" sz="3600" b="1" i="0" u="none" strike="noStrike" kern="1200" cap="small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3876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B6ED46-83AE-9AB5-E843-D25476966D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10615" y="886638"/>
            <a:ext cx="884266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Dementia Care in Adults with IDD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95CE17-54FA-5513-B3C1-4B5C99419660}"/>
              </a:ext>
            </a:extLst>
          </p:cNvPr>
          <p:cNvSpPr txBox="1"/>
          <p:nvPr/>
        </p:nvSpPr>
        <p:spPr>
          <a:xfrm>
            <a:off x="7268264" y="2173679"/>
            <a:ext cx="4923736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i="0">
                <a:effectLst/>
              </a:rPr>
              <a:t>Addressing Brain Health in Adults With Intellectual Disabilities and Developmental Disabilities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IDD companion to the GSA KAER Toolkit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>
                <a:effectLst/>
              </a:rPr>
              <a:t>Designed to address the needs of adults with intellectual and developmental disabilities (IDD) who develop dementia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rgbClr val="000000"/>
                </a:solidFill>
                <a:effectLst/>
              </a:rPr>
              <a:t> </a:t>
            </a:r>
            <a:r>
              <a:rPr lang="en-US" sz="1600" b="0" i="0" u="sng">
                <a:solidFill>
                  <a:srgbClr val="000000"/>
                </a:solidFill>
                <a:effectLst/>
                <a:hlinkClick r:id="rId3"/>
              </a:rPr>
              <a:t>geron.org/</a:t>
            </a:r>
            <a:r>
              <a:rPr lang="en-US" sz="1600" b="0" i="0" u="sng" err="1">
                <a:solidFill>
                  <a:srgbClr val="000000"/>
                </a:solidFill>
                <a:effectLst/>
                <a:hlinkClick r:id="rId3"/>
              </a:rPr>
              <a:t>brainhealth</a:t>
            </a:r>
            <a:endParaRPr lang="en-US" sz="1600" b="0" i="0" u="sng">
              <a:solidFill>
                <a:srgbClr val="000000"/>
              </a:solidFill>
              <a:effectLst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0" i="0" u="sng">
              <a:solidFill>
                <a:srgbClr val="000000"/>
              </a:solidFill>
              <a:effectLst/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rgbClr val="000000"/>
                </a:solidFill>
              </a:rPr>
              <a:t>National Task Group Early Detection Screen for Dementia (NTG-EDSD)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Dementia screening tool for adults with IDD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hlinkClick r:id="rId4"/>
              </a:rPr>
              <a:t>https://www.the-ntg.org/ntg-edsd</a:t>
            </a:r>
            <a:r>
              <a:rPr lang="en-US" sz="1600"/>
              <a:t> </a:t>
            </a: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6" name="Picture 5" descr="an image of the National Task Group Early Detection Screen for Dementia ">
            <a:extLst>
              <a:ext uri="{FF2B5EF4-FFF2-40B4-BE49-F238E27FC236}">
                <a16:creationId xmlns:a16="http://schemas.microsoft.com/office/drawing/2014/main" id="{BB54E0CD-AF2C-1E58-5C4B-7E30AB2EB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533" y="1979017"/>
            <a:ext cx="2740109" cy="3545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n image of the publication titled, Addressing Brain Health in Adults With Intellectual Disabilities and Developmental Disabilities ">
            <a:extLst>
              <a:ext uri="{FF2B5EF4-FFF2-40B4-BE49-F238E27FC236}">
                <a16:creationId xmlns:a16="http://schemas.microsoft.com/office/drawing/2014/main" id="{8CB33FA0-C512-168F-80AB-54D9DB3920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2465" y="2614106"/>
            <a:ext cx="2750354" cy="3545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n image of a page in the interactive screening and assessment tool">
            <a:extLst>
              <a:ext uri="{FF2B5EF4-FFF2-40B4-BE49-F238E27FC236}">
                <a16:creationId xmlns:a16="http://schemas.microsoft.com/office/drawing/2014/main" id="{74BED960-9CA1-C83E-CF15-D881E8BC9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4814" y="1979017"/>
            <a:ext cx="2502050" cy="3545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63687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rectangular sign with a clipboard and a checklist&#10;&#10;AI-generated content may be incorrect.">
            <a:extLst>
              <a:ext uri="{FF2B5EF4-FFF2-40B4-BE49-F238E27FC236}">
                <a16:creationId xmlns:a16="http://schemas.microsoft.com/office/drawing/2014/main" id="{A6EC04A2-E598-5B47-96D1-0C1E47F9E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063" y="68263"/>
            <a:ext cx="7345873" cy="6721475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41E4F5-C97E-E4D3-AA15-B5952799B20C}"/>
              </a:ext>
            </a:extLst>
          </p:cNvPr>
          <p:cNvSpPr txBox="1"/>
          <p:nvPr/>
        </p:nvSpPr>
        <p:spPr>
          <a:xfrm>
            <a:off x="6866021" y="689810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>
                <a:ea typeface="Calibri"/>
                <a:cs typeface="Calibri"/>
              </a:rPr>
              <a:t>E=Evaluate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309424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4E6EE3-135A-9A37-C92C-F03647E388B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74668" y="810229"/>
            <a:ext cx="884266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E</a:t>
            </a: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valuate Cognitive Impairment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08C640-D004-C93A-C6CB-ADAA96E5BB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000"/>
              <a:t>History/physical exam</a:t>
            </a:r>
          </a:p>
          <a:p>
            <a:pPr lvl="1"/>
            <a:r>
              <a:rPr lang="en-US" sz="1800"/>
              <a:t>Gait, speech, balance, vision, hearing tremor, focal weakness, CVA, ADL, IADL, depression, anxiety</a:t>
            </a:r>
          </a:p>
          <a:p>
            <a:r>
              <a:rPr lang="en-US" sz="2000"/>
              <a:t>Routine labs</a:t>
            </a:r>
            <a:endParaRPr lang="en-US" sz="2000">
              <a:ea typeface="Calibri"/>
              <a:cs typeface="Calibri"/>
            </a:endParaRPr>
          </a:p>
          <a:p>
            <a:pPr lvl="1"/>
            <a:r>
              <a:rPr lang="en-US" sz="1800"/>
              <a:t>CBC</a:t>
            </a:r>
            <a:endParaRPr lang="en-US" sz="1800">
              <a:ea typeface="Calibri"/>
              <a:cs typeface="Calibri"/>
            </a:endParaRPr>
          </a:p>
          <a:p>
            <a:pPr lvl="1"/>
            <a:r>
              <a:rPr lang="en-US" sz="1800"/>
              <a:t>Serum B12</a:t>
            </a:r>
            <a:endParaRPr lang="en-US" sz="1800">
              <a:ea typeface="Calibri"/>
              <a:cs typeface="Calibri"/>
            </a:endParaRPr>
          </a:p>
          <a:p>
            <a:pPr lvl="1"/>
            <a:r>
              <a:rPr lang="en-US" sz="1800"/>
              <a:t>Serum calcium</a:t>
            </a:r>
            <a:endParaRPr lang="en-US" sz="1800">
              <a:ea typeface="Calibri"/>
              <a:cs typeface="Calibri"/>
            </a:endParaRPr>
          </a:p>
          <a:p>
            <a:pPr lvl="1"/>
            <a:r>
              <a:rPr lang="en-US" sz="1800"/>
              <a:t>Folate</a:t>
            </a:r>
            <a:endParaRPr lang="en-US" sz="1800">
              <a:ea typeface="Calibri"/>
              <a:cs typeface="Calibri"/>
            </a:endParaRPr>
          </a:p>
          <a:p>
            <a:pPr lvl="1"/>
            <a:r>
              <a:rPr lang="en-US" sz="1800"/>
              <a:t>Glucose </a:t>
            </a:r>
            <a:endParaRPr lang="en-US" sz="1800">
              <a:ea typeface="Calibri"/>
              <a:cs typeface="Calibri"/>
            </a:endParaRPr>
          </a:p>
          <a:p>
            <a:pPr lvl="1"/>
            <a:r>
              <a:rPr lang="en-US" sz="1800"/>
              <a:t>TSH, free T4</a:t>
            </a:r>
            <a:endParaRPr lang="en-US" sz="1800">
              <a:ea typeface="Calibri"/>
              <a:cs typeface="Calibri"/>
            </a:endParaRPr>
          </a:p>
          <a:p>
            <a:pPr lvl="1"/>
            <a:r>
              <a:rPr lang="en-US" sz="1800"/>
              <a:t>Liver function tests </a:t>
            </a:r>
            <a:endParaRPr lang="en-US" sz="1800">
              <a:ea typeface="Calibri"/>
              <a:cs typeface="Calibri"/>
            </a:endParaRPr>
          </a:p>
          <a:p>
            <a:pPr lvl="1"/>
            <a:r>
              <a:rPr lang="en-US" sz="1800"/>
              <a:t>Renal function tests</a:t>
            </a:r>
            <a:endParaRPr lang="en-US" sz="1800">
              <a:ea typeface="Calibri"/>
              <a:cs typeface="Calibri"/>
            </a:endParaRPr>
          </a:p>
          <a:p>
            <a:r>
              <a:rPr lang="en-US" sz="2000"/>
              <a:t>Non-contrast CT or MRI (based on H/P potential lesion)</a:t>
            </a:r>
            <a:endParaRPr lang="en-US" sz="2000">
              <a:ea typeface="Calibri"/>
              <a:cs typeface="Calibri"/>
            </a:endParaRPr>
          </a:p>
        </p:txBody>
      </p:sp>
      <p:pic>
        <p:nvPicPr>
          <p:cNvPr id="10" name="Content Placeholder 9" descr="an image of an algorithm for the evaluation of suspected dementia">
            <a:extLst>
              <a:ext uri="{FF2B5EF4-FFF2-40B4-BE49-F238E27FC236}">
                <a16:creationId xmlns:a16="http://schemas.microsoft.com/office/drawing/2014/main" id="{6B3547C7-224D-E76D-61F5-009EC147BF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6455"/>
          <a:stretch/>
        </p:blipFill>
        <p:spPr>
          <a:xfrm>
            <a:off x="6597697" y="1571625"/>
            <a:ext cx="4974457" cy="4659126"/>
          </a:xfrm>
          <a:prstGeom prst="rect">
            <a:avLst/>
          </a:prstGeom>
        </p:spPr>
      </p:pic>
      <p:sp>
        <p:nvSpPr>
          <p:cNvPr id="11" name="TextBox 10" descr="a red box">
            <a:extLst>
              <a:ext uri="{FF2B5EF4-FFF2-40B4-BE49-F238E27FC236}">
                <a16:creationId xmlns:a16="http://schemas.microsoft.com/office/drawing/2014/main" id="{6591A596-DE95-E913-BF2F-A02A95D4FF4D}"/>
              </a:ext>
            </a:extLst>
          </p:cNvPr>
          <p:cNvSpPr txBox="1"/>
          <p:nvPr/>
        </p:nvSpPr>
        <p:spPr>
          <a:xfrm>
            <a:off x="8613802" y="4287691"/>
            <a:ext cx="2739998" cy="143691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11DA1B-9827-E791-F082-452C3C82676A}"/>
              </a:ext>
            </a:extLst>
          </p:cNvPr>
          <p:cNvSpPr txBox="1"/>
          <p:nvPr/>
        </p:nvSpPr>
        <p:spPr>
          <a:xfrm>
            <a:off x="462562" y="6230484"/>
            <a:ext cx="1141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Falk, N., Cole, A., &amp; Meredith, T.J. (2018). </a:t>
            </a:r>
            <a:r>
              <a:rPr lang="en-US" i="1"/>
              <a:t>Evaluation of Suspected Dementia</a:t>
            </a:r>
            <a:r>
              <a:rPr lang="en-US"/>
              <a:t>, 97(6), American Family Physician, 398-405. </a:t>
            </a:r>
          </a:p>
        </p:txBody>
      </p:sp>
    </p:spTree>
    <p:extLst>
      <p:ext uri="{BB962C8B-B14F-4D97-AF65-F5344CB8AC3E}">
        <p14:creationId xmlns:p14="http://schemas.microsoft.com/office/powerpoint/2010/main" val="25462430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4E6EE3-135A-9A37-C92C-F03647E388B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31505" y="778988"/>
            <a:ext cx="884266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E</a:t>
            </a: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valuate Cognitive Impairment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08C640-D004-C93A-C6CB-ADAA96E5BB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5478" y="1670524"/>
            <a:ext cx="9647966" cy="4711226"/>
          </a:xfrm>
        </p:spPr>
        <p:txBody>
          <a:bodyPr>
            <a:normAutofit fontScale="92500" lnSpcReduction="10000"/>
          </a:bodyPr>
          <a:lstStyle/>
          <a:p>
            <a:r>
              <a:rPr lang="en-US" sz="1600"/>
              <a:t>Causes of Dementia</a:t>
            </a:r>
          </a:p>
          <a:p>
            <a:pPr lvl="1"/>
            <a:r>
              <a:rPr lang="en-US" sz="1200"/>
              <a:t>AD, vascular conditions, Lewy body diseases, frontotemporal degeneration, and combinations of these and other conditions</a:t>
            </a:r>
          </a:p>
          <a:p>
            <a:pPr lvl="1"/>
            <a:r>
              <a:rPr lang="en-US" sz="1200">
                <a:hlinkClick r:id="rId3"/>
              </a:rPr>
              <a:t>https://alz.org/media/documents/inbrief-differentiating-dementias.pdf</a:t>
            </a:r>
            <a:r>
              <a:rPr lang="en-US" sz="1200"/>
              <a:t> </a:t>
            </a:r>
          </a:p>
          <a:p>
            <a:pPr lvl="1"/>
            <a:r>
              <a:rPr lang="en-US" sz="1200">
                <a:hlinkClick r:id="rId4"/>
              </a:rPr>
              <a:t>https://gamemorynet.org/resource_category/understanding-the-diagnosis/</a:t>
            </a:r>
            <a:r>
              <a:rPr lang="en-US" sz="1200"/>
              <a:t> </a:t>
            </a:r>
          </a:p>
          <a:p>
            <a:pPr marL="457200" lvl="1" indent="0">
              <a:buNone/>
            </a:pPr>
            <a:endParaRPr lang="en-US" sz="1100"/>
          </a:p>
          <a:p>
            <a:r>
              <a:rPr lang="en-US" sz="1600"/>
              <a:t>Resources for Dementia Caused by Alzheimer’s Disease</a:t>
            </a:r>
          </a:p>
          <a:p>
            <a:pPr lvl="1"/>
            <a:r>
              <a:rPr lang="en-US" sz="1200">
                <a:hlinkClick r:id="rId4"/>
              </a:rPr>
              <a:t>https://gamemorynet.org/resource_category/understanding-the-diagnosis/</a:t>
            </a:r>
            <a:r>
              <a:rPr lang="en-US" sz="1200"/>
              <a:t> </a:t>
            </a:r>
          </a:p>
          <a:p>
            <a:pPr marL="457200" lvl="1" indent="0">
              <a:buNone/>
            </a:pPr>
            <a:endParaRPr lang="en-US" sz="1100"/>
          </a:p>
          <a:p>
            <a:r>
              <a:rPr lang="en-US" sz="1600"/>
              <a:t>Resources for Dementia Caused by Vascular Conditions</a:t>
            </a:r>
          </a:p>
          <a:p>
            <a:pPr lvl="1"/>
            <a:r>
              <a:rPr lang="en-US" sz="1200">
                <a:hlinkClick r:id="rId5"/>
              </a:rPr>
              <a:t>https://memory.ucsf.edu/sites/memory.ucsf.edu/files/wysiwyg/UCSF_VaD_Providers_7-13-17.pdf</a:t>
            </a:r>
            <a:r>
              <a:rPr lang="en-US" sz="1200"/>
              <a:t> </a:t>
            </a:r>
          </a:p>
          <a:p>
            <a:pPr lvl="1"/>
            <a:r>
              <a:rPr lang="en-US" sz="1200">
                <a:hlinkClick r:id="rId6"/>
              </a:rPr>
              <a:t>https://www.alz.org/professionals/health-systems-clinicians/dementia-diagnosis/differential-diagnosis/differential-diagnosis-of-vascular-dementia</a:t>
            </a:r>
            <a:r>
              <a:rPr lang="en-US" sz="1200"/>
              <a:t> </a:t>
            </a:r>
          </a:p>
          <a:p>
            <a:pPr marL="457200" lvl="1" indent="0">
              <a:buNone/>
            </a:pPr>
            <a:endParaRPr lang="en-US" sz="1100"/>
          </a:p>
          <a:p>
            <a:r>
              <a:rPr lang="en-US" sz="1600"/>
              <a:t>Resources for Dementia Caused by Lewy Body Disease</a:t>
            </a:r>
          </a:p>
          <a:p>
            <a:pPr lvl="1"/>
            <a:r>
              <a:rPr lang="en-US" sz="1200">
                <a:hlinkClick r:id="rId7"/>
              </a:rPr>
              <a:t>https://www.ncbi.nlm.nih.gov/pmc/articles/PMC5496518/</a:t>
            </a:r>
            <a:r>
              <a:rPr lang="en-US" sz="1200"/>
              <a:t> </a:t>
            </a:r>
          </a:p>
          <a:p>
            <a:pPr lvl="1"/>
            <a:r>
              <a:rPr lang="en-US" sz="1200">
                <a:hlinkClick r:id="rId8"/>
              </a:rPr>
              <a:t>https://www.ncbi.nlm.nih.gov/pmc/articles/PMC4576496/</a:t>
            </a:r>
            <a:r>
              <a:rPr lang="en-US" sz="1200"/>
              <a:t> </a:t>
            </a:r>
          </a:p>
          <a:p>
            <a:pPr lvl="1"/>
            <a:r>
              <a:rPr lang="en-US" sz="1200">
                <a:hlinkClick r:id="rId9"/>
              </a:rPr>
              <a:t>https://www.lbda.org/comprehensive-lbd-symptoms-checklist/</a:t>
            </a:r>
            <a:r>
              <a:rPr lang="en-US" sz="1200"/>
              <a:t> </a:t>
            </a:r>
          </a:p>
          <a:p>
            <a:pPr marL="457200" lvl="1" indent="0">
              <a:buNone/>
            </a:pPr>
            <a:endParaRPr lang="en-US" sz="1100"/>
          </a:p>
          <a:p>
            <a:r>
              <a:rPr lang="en-US" sz="1600"/>
              <a:t>Resources for Dementia Caused by Frontotemporal Degeneration</a:t>
            </a:r>
          </a:p>
          <a:p>
            <a:pPr lvl="1"/>
            <a:r>
              <a:rPr lang="en-US" sz="1200">
                <a:hlinkClick r:id="rId10"/>
              </a:rPr>
              <a:t>https://www.theaftd.org/</a:t>
            </a:r>
            <a:r>
              <a:rPr lang="en-US" sz="1200"/>
              <a:t> </a:t>
            </a:r>
          </a:p>
          <a:p>
            <a:pPr lvl="1"/>
            <a:r>
              <a:rPr lang="en-US" sz="1200">
                <a:hlinkClick r:id="rId11"/>
              </a:rPr>
              <a:t>https://www.theaftd.org/for-health-professionals/diagnosing-ftd/</a:t>
            </a:r>
            <a:r>
              <a:rPr lang="en-US" sz="1200"/>
              <a:t> </a:t>
            </a:r>
          </a:p>
          <a:p>
            <a:pPr lvl="1"/>
            <a:r>
              <a:rPr lang="en-US" sz="1200">
                <a:hlinkClick r:id="rId12"/>
              </a:rPr>
              <a:t>https://www.theaftd.org/living-with-ftd/resources/</a:t>
            </a:r>
            <a:r>
              <a:rPr lang="en-US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63397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4E6EE3-135A-9A37-C92C-F03647E388B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27815" y="824371"/>
            <a:ext cx="884266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E</a:t>
            </a: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valuate Cognitive Impairment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08C640-D004-C93A-C6CB-ADAA96E5BB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8454" y="1626535"/>
            <a:ext cx="8003167" cy="3813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b="1"/>
              <a:t>Resources on </a:t>
            </a:r>
            <a:r>
              <a:rPr lang="en-US" sz="1800" b="1" i="1"/>
              <a:t>How to Disclose a Diagnosis of Dementia </a:t>
            </a:r>
            <a:endParaRPr lang="en-US" sz="1800" b="1" i="1">
              <a:ea typeface="Calibri"/>
              <a:cs typeface="Calibri"/>
            </a:endParaRPr>
          </a:p>
          <a:p>
            <a:endParaRPr lang="en-US" sz="1600"/>
          </a:p>
          <a:p>
            <a:pPr marL="0" indent="0">
              <a:buNone/>
            </a:pPr>
            <a:endParaRPr lang="en-US" sz="1600"/>
          </a:p>
        </p:txBody>
      </p:sp>
      <p:pic>
        <p:nvPicPr>
          <p:cNvPr id="12" name="Picture 11" descr="an image of a video linked on this slide">
            <a:extLst>
              <a:ext uri="{FF2B5EF4-FFF2-40B4-BE49-F238E27FC236}">
                <a16:creationId xmlns:a16="http://schemas.microsoft.com/office/drawing/2014/main" id="{9BE2A674-1AC5-3A29-7AEF-6271CDEEE6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421"/>
          <a:stretch/>
        </p:blipFill>
        <p:spPr>
          <a:xfrm>
            <a:off x="8940108" y="1582426"/>
            <a:ext cx="3146067" cy="1733320"/>
          </a:xfrm>
          <a:prstGeom prst="rect">
            <a:avLst/>
          </a:prstGeom>
        </p:spPr>
      </p:pic>
      <p:pic>
        <p:nvPicPr>
          <p:cNvPr id="15" name="Picture 14" descr="an image of a video linked on this slide">
            <a:extLst>
              <a:ext uri="{FF2B5EF4-FFF2-40B4-BE49-F238E27FC236}">
                <a16:creationId xmlns:a16="http://schemas.microsoft.com/office/drawing/2014/main" id="{990AA5D6-BDC9-24B3-E2C5-3C8130DA01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172"/>
          <a:stretch/>
        </p:blipFill>
        <p:spPr>
          <a:xfrm>
            <a:off x="8982001" y="5075494"/>
            <a:ext cx="3165523" cy="1589890"/>
          </a:xfrm>
          <a:prstGeom prst="rect">
            <a:avLst/>
          </a:prstGeom>
        </p:spPr>
      </p:pic>
      <p:pic>
        <p:nvPicPr>
          <p:cNvPr id="18" name="Picture 17" descr="an image of a video linked on this slide">
            <a:extLst>
              <a:ext uri="{FF2B5EF4-FFF2-40B4-BE49-F238E27FC236}">
                <a16:creationId xmlns:a16="http://schemas.microsoft.com/office/drawing/2014/main" id="{A803CC60-C344-EE7B-D349-EC15B021E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729" y="3397295"/>
            <a:ext cx="3094446" cy="163563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ACB00A0-D222-7205-7649-96AD869D9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415140"/>
              </p:ext>
            </p:extLst>
          </p:nvPr>
        </p:nvGraphicFramePr>
        <p:xfrm>
          <a:off x="1012616" y="2163758"/>
          <a:ext cx="7714845" cy="4102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615">
                  <a:extLst>
                    <a:ext uri="{9D8B030D-6E8A-4147-A177-3AD203B41FA5}">
                      <a16:colId xmlns:a16="http://schemas.microsoft.com/office/drawing/2014/main" val="2218616596"/>
                    </a:ext>
                  </a:extLst>
                </a:gridCol>
                <a:gridCol w="3498860">
                  <a:extLst>
                    <a:ext uri="{9D8B030D-6E8A-4147-A177-3AD203B41FA5}">
                      <a16:colId xmlns:a16="http://schemas.microsoft.com/office/drawing/2014/main" val="27703818"/>
                    </a:ext>
                  </a:extLst>
                </a:gridCol>
                <a:gridCol w="1644370">
                  <a:extLst>
                    <a:ext uri="{9D8B030D-6E8A-4147-A177-3AD203B41FA5}">
                      <a16:colId xmlns:a16="http://schemas.microsoft.com/office/drawing/2014/main" val="3598222973"/>
                    </a:ext>
                  </a:extLst>
                </a:gridCol>
              </a:tblGrid>
              <a:tr h="298910">
                <a:tc>
                  <a:txBody>
                    <a:bodyPr/>
                    <a:lstStyle/>
                    <a:p>
                      <a:r>
                        <a:rPr lang="en-US" sz="140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Title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Format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615959"/>
                  </a:ext>
                </a:extLst>
              </a:tr>
              <a:tr h="298910">
                <a:tc>
                  <a:txBody>
                    <a:bodyPr/>
                    <a:lstStyle/>
                    <a:p>
                      <a:r>
                        <a:rPr lang="en-US" sz="1400"/>
                        <a:t>KAER Toolkit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C00000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Disclose the Diagnosis</a:t>
                      </a:r>
                      <a:endParaRPr lang="en-US" sz="14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Web-based toolkit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337758"/>
                  </a:ext>
                </a:extLst>
              </a:tr>
              <a:tr h="298910">
                <a:tc>
                  <a:txBody>
                    <a:bodyPr/>
                    <a:lstStyle/>
                    <a:p>
                      <a:r>
                        <a:rPr lang="en-US" sz="1400"/>
                        <a:t>Newly Diagnosed Patient – Setting a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u="sng">
                          <a:solidFill>
                            <a:srgbClr val="C00000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Aptos" panose="020B00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4-Plan-for-Newly-Diagnosed-Patients.pdf</a:t>
                      </a:r>
                      <a:endParaRPr lang="en-US" sz="140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1-page summary document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980553"/>
                  </a:ext>
                </a:extLst>
              </a:tr>
              <a:tr h="725145">
                <a:tc>
                  <a:txBody>
                    <a:bodyPr/>
                    <a:lstStyle/>
                    <a:p>
                      <a:r>
                        <a:rPr lang="en-US" sz="1400"/>
                        <a:t>Video featuring a person-centered approach to disclosing a diagnosis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BA0000"/>
                          </a:solidFill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Delivering an Alzheimer's Disease Diagnosis</a:t>
                      </a:r>
                      <a:r>
                        <a:rPr lang="en-US" sz="1400">
                          <a:solidFill>
                            <a:srgbClr val="BA00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8-minute video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651705"/>
                  </a:ext>
                </a:extLst>
              </a:tr>
              <a:tr h="546075">
                <a:tc>
                  <a:txBody>
                    <a:bodyPr/>
                    <a:lstStyle/>
                    <a:p>
                      <a:r>
                        <a:rPr lang="en-US" sz="1400"/>
                        <a:t>Video demonstrating best practices for making disclosure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BA0000"/>
                          </a:solidFill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Disclosing an Alzheimer's Diagnosis</a:t>
                      </a:r>
                      <a:endParaRPr lang="en-US" sz="1400">
                        <a:solidFill>
                          <a:srgbClr val="B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10-minute video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458194"/>
                  </a:ext>
                </a:extLst>
              </a:tr>
              <a:tr h="752475">
                <a:tc>
                  <a:txBody>
                    <a:bodyPr/>
                    <a:lstStyle/>
                    <a:p>
                      <a:r>
                        <a:rPr lang="en-US" sz="1400"/>
                        <a:t>Sample talking points to use with patients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BA0000"/>
                          </a:solidFill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Group Health Cooperative (2012) Dementia and Cognitive Impairment Diagnosis and Treatment Guide</a:t>
                      </a:r>
                      <a:endParaRPr lang="en-US" sz="1400">
                        <a:solidFill>
                          <a:srgbClr val="B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1-page summary document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322839"/>
                  </a:ext>
                </a:extLst>
              </a:tr>
              <a:tr h="896663">
                <a:tc>
                  <a:txBody>
                    <a:bodyPr/>
                    <a:lstStyle/>
                    <a:p>
                      <a:r>
                        <a:rPr lang="en-US" sz="1400"/>
                        <a:t>Elements of making disclosure in a person-centered way as a process rather than a single 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BA0000"/>
                          </a:solidFill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Disclosing a Diagnosis of Dementia: Recommendations for a Person-Centered Approach</a:t>
                      </a:r>
                      <a:endParaRPr lang="en-US" sz="1400">
                        <a:solidFill>
                          <a:srgbClr val="BA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5-page peer-reviewed article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100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0988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background with two people in the middle&#10;&#10;AI-generated content may be incorrect.">
            <a:extLst>
              <a:ext uri="{FF2B5EF4-FFF2-40B4-BE49-F238E27FC236}">
                <a16:creationId xmlns:a16="http://schemas.microsoft.com/office/drawing/2014/main" id="{4B802359-305C-9977-946F-9E9E087DDF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23063" y="68263"/>
            <a:ext cx="7345873" cy="6721475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04EB86-0344-9507-D8D4-CAFA831AA7DB}"/>
              </a:ext>
            </a:extLst>
          </p:cNvPr>
          <p:cNvSpPr txBox="1"/>
          <p:nvPr/>
        </p:nvSpPr>
        <p:spPr>
          <a:xfrm>
            <a:off x="7002378" y="87429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>
                <a:ea typeface="Calibri"/>
                <a:cs typeface="Calibri"/>
              </a:rPr>
              <a:t>R=Refer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8119271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3B7530-6B39-CF71-E726-D2DBC838120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60269" y="911739"/>
            <a:ext cx="884266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</a:t>
            </a: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efer to Community 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11668A-F0B9-BB15-2429-D8DD7709D7F0}"/>
              </a:ext>
            </a:extLst>
          </p:cNvPr>
          <p:cNvSpPr txBox="1"/>
          <p:nvPr/>
        </p:nvSpPr>
        <p:spPr>
          <a:xfrm>
            <a:off x="1129143" y="2001013"/>
            <a:ext cx="5495393" cy="490134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ea typeface="Malgun Gothic"/>
                <a:cs typeface="Arial"/>
              </a:rPr>
              <a:t>When necessary or available, refer to a specialist</a:t>
            </a:r>
          </a:p>
          <a:p>
            <a:pPr marL="285750" marR="0" lvl="0" indent="-285750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ea typeface="Malgun Gothic" panose="020B0503020000020004" pitchFamily="34" charset="-127"/>
                <a:cs typeface="Arial" panose="020B0604020202020204" pitchFamily="34" charset="0"/>
              </a:rPr>
              <a:t>Community support resources</a:t>
            </a:r>
          </a:p>
          <a:p>
            <a:pPr marL="742950" lvl="1" indent="-285750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ea typeface="Malgun Gothic" panose="020B0503020000020004" pitchFamily="34" charset="-127"/>
                <a:cs typeface="Arial" panose="020B0604020202020204" pitchFamily="34" charset="0"/>
                <a:hlinkClick r:id="rId3"/>
              </a:rPr>
              <a:t>Golden Buckeye Center for Dementia Caregiving</a:t>
            </a:r>
            <a:endParaRPr lang="en-US" kern="100" dirty="0">
              <a:solidFill>
                <a:srgbClr val="000000"/>
              </a:solidFill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742950" lvl="1" indent="-285750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ea typeface="Malgun Gothic" panose="020B0503020000020004" pitchFamily="34" charset="-127"/>
                <a:cs typeface="Arial" panose="020B0604020202020204" pitchFamily="34" charset="0"/>
                <a:hlinkClick r:id="rId4"/>
              </a:rPr>
              <a:t>Ohio Area Agencies on Aging</a:t>
            </a:r>
            <a:endParaRPr lang="en-US" kern="100" dirty="0">
              <a:solidFill>
                <a:srgbClr val="000000"/>
              </a:solidFill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742950" lvl="1" indent="-285750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ea typeface="Malgun Gothic" panose="020B0503020000020004" pitchFamily="34" charset="-127"/>
                <a:cs typeface="Arial" panose="020B0604020202020204" pitchFamily="34" charset="0"/>
                <a:hlinkClick r:id="rId5"/>
              </a:rPr>
              <a:t>Alzheimer’s Association</a:t>
            </a:r>
            <a:endParaRPr lang="en-US" kern="100" dirty="0">
              <a:solidFill>
                <a:srgbClr val="000000"/>
              </a:solidFill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742950" lvl="1" indent="-285750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ea typeface="Malgun Gothic" panose="020B0503020000020004" pitchFamily="34" charset="-127"/>
                <a:cs typeface="Arial" panose="020B0604020202020204" pitchFamily="34" charset="0"/>
                <a:hlinkClick r:id="rId6"/>
              </a:rPr>
              <a:t>Best Programs for Caregiving</a:t>
            </a:r>
            <a:endParaRPr lang="en-US" kern="100" dirty="0">
              <a:solidFill>
                <a:srgbClr val="000000"/>
              </a:solidFill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742950" lvl="1" indent="-285750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ea typeface="Malgun Gothic" panose="020B0503020000020004" pitchFamily="34" charset="-127"/>
                <a:cs typeface="Arial" panose="020B0604020202020204" pitchFamily="34" charset="0"/>
                <a:hlinkClick r:id="rId7"/>
              </a:rPr>
              <a:t>211</a:t>
            </a:r>
            <a:endParaRPr lang="en-US" kern="100" dirty="0">
              <a:solidFill>
                <a:srgbClr val="000000"/>
              </a:solidFill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742950" lvl="1" indent="-285750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ea typeface="Malgun Gothic" panose="020B0503020000020004" pitchFamily="34" charset="-127"/>
                <a:cs typeface="Arial" panose="020B0604020202020204" pitchFamily="34" charset="0"/>
                <a:hlinkClick r:id="rId8"/>
              </a:rPr>
              <a:t>AARP</a:t>
            </a:r>
            <a:endParaRPr lang="en-US" kern="100" dirty="0">
              <a:solidFill>
                <a:srgbClr val="000000"/>
              </a:solidFill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742950" lvl="1" indent="-285750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000000"/>
              </a:solidFill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742950" lvl="1" indent="-285750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000000"/>
              </a:solidFill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742950" lvl="1" indent="-285750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kern="100" dirty="0"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3" name="Picture 2" descr="a map of Ohio's counties organized by area agency on aging">
            <a:extLst>
              <a:ext uri="{FF2B5EF4-FFF2-40B4-BE49-F238E27FC236}">
                <a16:creationId xmlns:a16="http://schemas.microsoft.com/office/drawing/2014/main" id="{27C8B709-096F-9BE7-94A5-F655DB53FED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992"/>
          <a:stretch/>
        </p:blipFill>
        <p:spPr>
          <a:xfrm>
            <a:off x="6898770" y="1771833"/>
            <a:ext cx="5293230" cy="4852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FF80A4-9EA0-F819-178F-C707B21A62A7}"/>
              </a:ext>
            </a:extLst>
          </p:cNvPr>
          <p:cNvSpPr txBox="1"/>
          <p:nvPr/>
        </p:nvSpPr>
        <p:spPr>
          <a:xfrm>
            <a:off x="7940426" y="1734762"/>
            <a:ext cx="320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D4C8D"/>
                </a:solidFill>
                <a:hlinkClick r:id="rId10"/>
              </a:rPr>
              <a:t>Find Your Area Agency on Aging</a:t>
            </a:r>
            <a:endParaRPr lang="en-US" b="1">
              <a:solidFill>
                <a:srgbClr val="0D4C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249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A7E1B1-2A84-8FAE-4C9B-F780EC4CA78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7918" y="2496436"/>
            <a:ext cx="3974928" cy="29238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sm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Referral Protocol &amp; Toolkit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small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small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small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AC03F4-09B7-77CC-B59D-319662DFD059}"/>
              </a:ext>
            </a:extLst>
          </p:cNvPr>
          <p:cNvSpPr txBox="1"/>
          <p:nvPr/>
        </p:nvSpPr>
        <p:spPr>
          <a:xfrm>
            <a:off x="0" y="6396722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kern="0">
                <a:solidFill>
                  <a:schemeClr val="bg1"/>
                </a:solidFill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https://nursing.osu.edu/offices-and-initiatives/golden-buckeye-center-dementia-caregiving/referral-protocol</a:t>
            </a:r>
            <a:r>
              <a:rPr lang="en-US" sz="1800" b="1" kern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endParaRPr lang="en-US" sz="1800" b="1" kern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</p:txBody>
      </p:sp>
      <p:graphicFrame>
        <p:nvGraphicFramePr>
          <p:cNvPr id="2" name="Diagram 1" descr="a referral protocol flowchart for connecting patients with Ohio programs and services to meet their needs">
            <a:extLst>
              <a:ext uri="{FF2B5EF4-FFF2-40B4-BE49-F238E27FC236}">
                <a16:creationId xmlns:a16="http://schemas.microsoft.com/office/drawing/2014/main" id="{85985C65-A3E1-2D90-BD42-CD3010E297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5303330"/>
              </p:ext>
            </p:extLst>
          </p:nvPr>
        </p:nvGraphicFramePr>
        <p:xfrm>
          <a:off x="4546032" y="1193910"/>
          <a:ext cx="7258050" cy="467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5">
            <a:extLst>
              <a:ext uri="{FF2B5EF4-FFF2-40B4-BE49-F238E27FC236}">
                <a16:creationId xmlns:a16="http://schemas.microsoft.com/office/drawing/2014/main" id="{9D8E9EED-1E3D-2AF1-1C58-128B69543321}"/>
              </a:ext>
            </a:extLst>
          </p:cNvPr>
          <p:cNvSpPr txBox="1"/>
          <p:nvPr/>
        </p:nvSpPr>
        <p:spPr>
          <a:xfrm>
            <a:off x="9122463" y="619617"/>
            <a:ext cx="18205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1600" b="1" kern="12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Get Connected! </a:t>
            </a:r>
            <a:endParaRPr lang="en-US" sz="1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/>
            <a:r>
              <a:rPr lang="en-US" sz="900" i="1" kern="12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Click the red links below to view Ohio programs and services</a:t>
            </a:r>
            <a:endParaRPr lang="en-US" sz="1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C3DA68-6596-C96C-D7D7-27A1CEDB8B1B}"/>
              </a:ext>
            </a:extLst>
          </p:cNvPr>
          <p:cNvSpPr txBox="1"/>
          <p:nvPr/>
        </p:nvSpPr>
        <p:spPr>
          <a:xfrm>
            <a:off x="4546032" y="600367"/>
            <a:ext cx="4431030" cy="351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</a:pPr>
            <a:r>
              <a:rPr lang="en-US" sz="1600" b="1" kern="12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are you looking for? </a:t>
            </a:r>
            <a:endParaRPr lang="en-US" sz="1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186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89408-645E-681B-77AE-C1741202A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2F4A4-8D35-726B-7260-FE282F02FF4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 vert="horz" lIns="109728" tIns="109728" rIns="109728" bIns="91440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4000" b="1" cap="small" spc="3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anose="020B0604020202020204" pitchFamily="34" charset="0"/>
              </a:rPr>
              <a:t>Cognitive Assessment in Primary Care</a:t>
            </a:r>
          </a:p>
        </p:txBody>
      </p:sp>
    </p:spTree>
    <p:extLst>
      <p:ext uri="{BB962C8B-B14F-4D97-AF65-F5344CB8AC3E}">
        <p14:creationId xmlns:p14="http://schemas.microsoft.com/office/powerpoint/2010/main" val="14900139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E35EB-6FB5-FBB4-A0AD-0B899F5D8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7A50E2-B27F-A205-628F-6B3B9491CFC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1925" y="2473793"/>
            <a:ext cx="4384107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sm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Referral Protocol &amp; Toolkit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381B1871-22C8-5918-DF35-ECC412F937CC}"/>
              </a:ext>
            </a:extLst>
          </p:cNvPr>
          <p:cNvSpPr txBox="1"/>
          <p:nvPr/>
        </p:nvSpPr>
        <p:spPr>
          <a:xfrm>
            <a:off x="9122463" y="619617"/>
            <a:ext cx="18205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/>
            <a:r>
              <a:rPr lang="en-US" sz="1600" b="1" kern="12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Get Connected! </a:t>
            </a:r>
            <a:endParaRPr lang="en-US" sz="1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/>
            <a:r>
              <a:rPr lang="en-US" sz="900" i="1" kern="12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Click the red links below to view Ohio programs and services</a:t>
            </a:r>
            <a:endParaRPr lang="en-US" sz="1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353241-4721-0451-3422-388C7503585F}"/>
              </a:ext>
            </a:extLst>
          </p:cNvPr>
          <p:cNvSpPr txBox="1"/>
          <p:nvPr/>
        </p:nvSpPr>
        <p:spPr>
          <a:xfrm>
            <a:off x="4546032" y="600367"/>
            <a:ext cx="4431030" cy="351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</a:pPr>
            <a:r>
              <a:rPr lang="en-US" sz="1600" b="1" kern="12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are you looking for? </a:t>
            </a:r>
            <a:endParaRPr lang="en-US" sz="1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 6" descr="a referral protocol flowchart for connecting patients with Ohio programs and services to meet their needs">
            <a:extLst>
              <a:ext uri="{FF2B5EF4-FFF2-40B4-BE49-F238E27FC236}">
                <a16:creationId xmlns:a16="http://schemas.microsoft.com/office/drawing/2014/main" id="{85985C65-A3E1-2D90-BD42-CD3010E297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5496957"/>
              </p:ext>
            </p:extLst>
          </p:nvPr>
        </p:nvGraphicFramePr>
        <p:xfrm>
          <a:off x="4546032" y="1174860"/>
          <a:ext cx="7341870" cy="4714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8D96295-DDE5-3498-00DC-E9D924F9E7A4}"/>
              </a:ext>
            </a:extLst>
          </p:cNvPr>
          <p:cNvSpPr txBox="1"/>
          <p:nvPr/>
        </p:nvSpPr>
        <p:spPr>
          <a:xfrm>
            <a:off x="0" y="6396722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kern="0">
                <a:solidFill>
                  <a:schemeClr val="bg1"/>
                </a:solidFill>
                <a:ea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https://nursing.osu.edu/offices-and-initiatives/golden-buckeye-center-dementia-caregiving/referral-protocol</a:t>
            </a:r>
            <a:r>
              <a:rPr lang="en-US" sz="1800" b="1" kern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endParaRPr lang="en-US" sz="1800" b="1" kern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9570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grab of the Alzheimers.gov website clinical trial search function">
            <a:extLst>
              <a:ext uri="{FF2B5EF4-FFF2-40B4-BE49-F238E27FC236}">
                <a16:creationId xmlns:a16="http://schemas.microsoft.com/office/drawing/2014/main" id="{7F3F28D2-0F67-86C0-615D-165A17EEF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647" y="2631588"/>
            <a:ext cx="7081738" cy="3740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91A919-69D5-70E6-76E9-16FCC176535D}"/>
              </a:ext>
            </a:extLst>
          </p:cNvPr>
          <p:cNvSpPr txBox="1"/>
          <p:nvPr/>
        </p:nvSpPr>
        <p:spPr>
          <a:xfrm>
            <a:off x="1026647" y="2015443"/>
            <a:ext cx="6151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https://www.alzheimers.gov/clinical-trials/find-clinical-trials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0350F8-C79E-B27A-E4F5-8F4E8A70C9E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74668" y="1122300"/>
            <a:ext cx="884266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Clinical Trials</a:t>
            </a:r>
          </a:p>
        </p:txBody>
      </p:sp>
      <p:pic>
        <p:nvPicPr>
          <p:cNvPr id="8" name="Picture 7" descr="a screengrab of the Alzheimers.gov website clinical trial search function">
            <a:extLst>
              <a:ext uri="{FF2B5EF4-FFF2-40B4-BE49-F238E27FC236}">
                <a16:creationId xmlns:a16="http://schemas.microsoft.com/office/drawing/2014/main" id="{1B3D1C6A-D591-3112-F00D-2FF636CFA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887" y="3855040"/>
            <a:ext cx="4445466" cy="2158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17699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8B859-413C-9056-2382-5A651082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7135"/>
            <a:ext cx="10515600" cy="908490"/>
          </a:xfrm>
        </p:spPr>
        <p:txBody>
          <a:bodyPr>
            <a:normAutofit/>
          </a:bodyPr>
          <a:lstStyle/>
          <a:p>
            <a:r>
              <a:rPr lang="en-US" sz="4000" b="1" cap="small">
                <a:latin typeface="+mn-lt"/>
              </a:rPr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29D79-8C79-8B73-2DD9-CA4D2067E7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90997"/>
            <a:ext cx="5181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PCPs are situated to recognize and diagnose MCI and dementia</a:t>
            </a:r>
          </a:p>
          <a:p>
            <a:r>
              <a:rPr lang="en-US" sz="2400" dirty="0"/>
              <a:t>HP 2030 aims to increase early detection of dementia</a:t>
            </a:r>
          </a:p>
          <a:p>
            <a:r>
              <a:rPr lang="en-US" sz="2400" dirty="0"/>
              <a:t>Pharmacological and nonpharmacological management strategies are available</a:t>
            </a:r>
          </a:p>
          <a:p>
            <a:r>
              <a:rPr lang="en-US" sz="2400" dirty="0"/>
              <a:t>GSA KAER is an excellent resource for dementia detection, dx evaluation, treatment, and referral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AEF3E0-D663-F12C-FBE6-221B7F45A4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0997"/>
            <a:ext cx="5181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Valid and reliable screening tools exist for dementia</a:t>
            </a:r>
          </a:p>
          <a:p>
            <a:r>
              <a:rPr lang="en-US" sz="2400" dirty="0"/>
              <a:t>Brain health conversations are essential to care management and should be normalized</a:t>
            </a:r>
          </a:p>
          <a:p>
            <a:r>
              <a:rPr lang="en-US" sz="2400" dirty="0"/>
              <a:t>Refer to a specialist if possible</a:t>
            </a:r>
          </a:p>
          <a:p>
            <a:r>
              <a:rPr lang="en-US" sz="2400" dirty="0"/>
              <a:t>Current research on monoclonal antibodies shows promise</a:t>
            </a:r>
          </a:p>
        </p:txBody>
      </p:sp>
    </p:spTree>
    <p:extLst>
      <p:ext uri="{BB962C8B-B14F-4D97-AF65-F5344CB8AC3E}">
        <p14:creationId xmlns:p14="http://schemas.microsoft.com/office/powerpoint/2010/main" val="3526956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A72BF0-5ECE-90D3-F573-3CC580099D87}"/>
              </a:ext>
            </a:extLst>
          </p:cNvPr>
          <p:cNvSpPr txBox="1"/>
          <p:nvPr/>
        </p:nvSpPr>
        <p:spPr>
          <a:xfrm>
            <a:off x="5562500" y="2890391"/>
            <a:ext cx="6438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Please Complete our Evaluation</a:t>
            </a:r>
          </a:p>
          <a:p>
            <a:pPr algn="ctr"/>
            <a:r>
              <a:rPr lang="en-US" sz="2800" b="1" u="sng" kern="0">
                <a:solidFill>
                  <a:srgbClr val="0000FF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  <a:hlinkClick r:id="rId3"/>
              </a:rPr>
              <a:t>https://bit.ly/Clinician-Session-Eval</a:t>
            </a:r>
            <a:endParaRPr lang="en-US" sz="2800" b="1"/>
          </a:p>
        </p:txBody>
      </p:sp>
      <p:pic>
        <p:nvPicPr>
          <p:cNvPr id="4" name="Picture 3" descr="A cartoon character with glasses and a check box&#10;&#10;Description automatically generated">
            <a:extLst>
              <a:ext uri="{FF2B5EF4-FFF2-40B4-BE49-F238E27FC236}">
                <a16:creationId xmlns:a16="http://schemas.microsoft.com/office/drawing/2014/main" id="{7D1BA643-AEBC-3CA7-0D40-45AD47957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70666" y="1440155"/>
            <a:ext cx="3682470" cy="397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846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ad outline and magnifying glass">
            <a:extLst>
              <a:ext uri="{FF2B5EF4-FFF2-40B4-BE49-F238E27FC236}">
                <a16:creationId xmlns:a16="http://schemas.microsoft.com/office/drawing/2014/main" id="{31C9D853-E1A9-FB3F-B9A8-B84127BAAA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6564" y="789709"/>
            <a:ext cx="6435436" cy="5881256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1C77A5E3-19A5-C2ED-F910-942DB717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50" y="2392959"/>
            <a:ext cx="4715214" cy="2072082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b="1" cap="small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Discussion &amp; 	Questions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14A29B-81E5-8180-CD02-CBA93CC27C0B}"/>
              </a:ext>
            </a:extLst>
          </p:cNvPr>
          <p:cNvSpPr txBox="1"/>
          <p:nvPr/>
        </p:nvSpPr>
        <p:spPr>
          <a:xfrm>
            <a:off x="0" y="6068291"/>
            <a:ext cx="847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Please complete our evaluation form: </a:t>
            </a:r>
            <a:r>
              <a:rPr lang="en-US" sz="1800" b="1" u="sng" kern="0">
                <a:solidFill>
                  <a:srgbClr val="0000FF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  <a:hlinkClick r:id="rId4"/>
              </a:rPr>
              <a:t>https://bit.ly/Clinician-Session-Eval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6605868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0AF37-8B9D-61AD-52CC-243C314AD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a logo representing The Ohio State University College of Nursing">
            <a:extLst>
              <a:ext uri="{FF2B5EF4-FFF2-40B4-BE49-F238E27FC236}">
                <a16:creationId xmlns:a16="http://schemas.microsoft.com/office/drawing/2014/main" id="{E786D5FB-C0CF-42E5-8EE5-4208817AE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7577" y="1607059"/>
            <a:ext cx="1286706" cy="102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Ohio Department of Aging">
            <a:extLst>
              <a:ext uri="{FF2B5EF4-FFF2-40B4-BE49-F238E27FC236}">
                <a16:creationId xmlns:a16="http://schemas.microsoft.com/office/drawing/2014/main" id="{28E2E850-6D06-6F3A-72D3-6EC07DEDE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6585" y="4079916"/>
            <a:ext cx="1317698" cy="131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78C9445-3A7B-75AF-DE4A-93AE57DCA597}"/>
              </a:ext>
            </a:extLst>
          </p:cNvPr>
          <p:cNvSpPr txBox="1"/>
          <p:nvPr/>
        </p:nvSpPr>
        <p:spPr>
          <a:xfrm>
            <a:off x="6961272" y="1177846"/>
            <a:ext cx="4651513" cy="236660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>
                <a:cs typeface="Arial" panose="020B0604020202020204" pitchFamily="34" charset="0"/>
              </a:rPr>
              <a:t>Website:</a:t>
            </a:r>
          </a:p>
          <a:p>
            <a:pPr>
              <a:spcAft>
                <a:spcPts val="600"/>
              </a:spcAft>
            </a:pPr>
            <a:r>
              <a:rPr lang="en-US">
                <a:cs typeface="Arial" panose="020B0604020202020204" pitchFamily="34" charset="0"/>
                <a:hlinkClick r:id="rId5"/>
              </a:rPr>
              <a:t>https://nursing.osu.edu/dementiacaregiving</a:t>
            </a:r>
            <a:endParaRPr lang="en-US"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>
                <a:ea typeface="Calibri" panose="020F0502020204030204" pitchFamily="34" charset="0"/>
                <a:cs typeface="Arial" panose="020B0604020202020204" pitchFamily="34" charset="0"/>
              </a:rPr>
              <a:t>Contact number</a:t>
            </a:r>
            <a:r>
              <a:rPr lang="en-US">
                <a:effectLst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1-800-645-2946</a:t>
            </a:r>
            <a:endParaRPr lang="en-US" b="1"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>
                <a:cs typeface="Arial" panose="020B0604020202020204" pitchFamily="34" charset="0"/>
              </a:rPr>
              <a:t>Location:</a:t>
            </a:r>
          </a:p>
          <a:p>
            <a:pPr>
              <a:spcAft>
                <a:spcPts val="600"/>
              </a:spcAft>
            </a:pPr>
            <a:r>
              <a:rPr lang="en-US" b="1">
                <a:cs typeface="Arial" panose="020B0604020202020204" pitchFamily="34" charset="0"/>
              </a:rPr>
              <a:t>760 Kinnear Road, Columbus, Ohio </a:t>
            </a:r>
            <a:r>
              <a:rPr lang="en-US" b="1" spc="-150">
                <a:cs typeface="Arial" panose="020B0604020202020204" pitchFamily="34" charset="0"/>
              </a:rPr>
              <a:t>43212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539D86-0EFA-0855-08C1-B1C933C1287B}"/>
              </a:ext>
            </a:extLst>
          </p:cNvPr>
          <p:cNvSpPr txBox="1"/>
          <p:nvPr/>
        </p:nvSpPr>
        <p:spPr>
          <a:xfrm>
            <a:off x="6961272" y="3717029"/>
            <a:ext cx="4651513" cy="22474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>
                <a:cs typeface="Arial" panose="020B0604020202020204" pitchFamily="34" charset="0"/>
              </a:rPr>
              <a:t>Website:</a:t>
            </a:r>
          </a:p>
          <a:p>
            <a:r>
              <a:rPr lang="en-US">
                <a:cs typeface="Arial" panose="020B0604020202020204" pitchFamily="34" charset="0"/>
                <a:hlinkClick r:id="rId6"/>
              </a:rPr>
              <a:t>https://aging.ohio.gov/</a:t>
            </a:r>
            <a:endParaRPr lang="en-US">
              <a:cs typeface="Arial" panose="020B0604020202020204" pitchFamily="34" charset="0"/>
            </a:endParaRPr>
          </a:p>
          <a:p>
            <a:r>
              <a:rPr lang="en-US">
                <a:cs typeface="Arial" panose="020B0604020202020204" pitchFamily="34" charset="0"/>
                <a:hlinkClick r:id="rId7"/>
              </a:rPr>
              <a:t>https://aging.ohio.gov/find-services</a:t>
            </a:r>
            <a:endParaRPr lang="en-US">
              <a:cs typeface="Arial" panose="020B0604020202020204" pitchFamily="34" charset="0"/>
            </a:endParaRPr>
          </a:p>
          <a:p>
            <a:endParaRPr lang="en-US">
              <a:cs typeface="Arial" panose="020B0604020202020204" pitchFamily="34" charset="0"/>
            </a:endParaRPr>
          </a:p>
          <a:p>
            <a:r>
              <a:rPr lang="en-US">
                <a:cs typeface="Arial" panose="020B0604020202020204" pitchFamily="34" charset="0"/>
              </a:rPr>
              <a:t>Contact number:</a:t>
            </a:r>
          </a:p>
          <a:p>
            <a:r>
              <a:rPr lang="en-US" b="1">
                <a:cs typeface="Arial" panose="020B0604020202020204" pitchFamily="34" charset="0"/>
              </a:rPr>
              <a:t>1-800-266-4346</a:t>
            </a:r>
            <a:r>
              <a:rPr lang="en-US">
                <a:cs typeface="Arial" panose="020B0604020202020204" pitchFamily="34" charset="0"/>
              </a:rPr>
              <a:t> (general)</a:t>
            </a:r>
          </a:p>
          <a:p>
            <a:r>
              <a:rPr lang="en-US" b="1">
                <a:cs typeface="Arial" panose="020B0604020202020204" pitchFamily="34" charset="0"/>
              </a:rPr>
              <a:t>1-866-243-5678</a:t>
            </a:r>
            <a:r>
              <a:rPr lang="en-US">
                <a:cs typeface="Arial" panose="020B0604020202020204" pitchFamily="34" charset="0"/>
              </a:rPr>
              <a:t> (finding local services)</a:t>
            </a:r>
          </a:p>
        </p:txBody>
      </p:sp>
      <p:sp>
        <p:nvSpPr>
          <p:cNvPr id="27" name="Title 6">
            <a:extLst>
              <a:ext uri="{FF2B5EF4-FFF2-40B4-BE49-F238E27FC236}">
                <a16:creationId xmlns:a16="http://schemas.microsoft.com/office/drawing/2014/main" id="{44C85506-8DE3-3674-F464-0B0AB144D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761" y="1904859"/>
            <a:ext cx="3670852" cy="3048281"/>
          </a:xfrm>
        </p:spPr>
        <p:txBody>
          <a:bodyPr>
            <a:normAutofit/>
          </a:bodyPr>
          <a:lstStyle/>
          <a:p>
            <a:r>
              <a:rPr lang="en-US" sz="4000" b="1" cap="small">
                <a:latin typeface="+mn-lt"/>
                <a:ea typeface="+mj-ea"/>
                <a:cs typeface="+mj-cs"/>
              </a:rPr>
              <a:t>Resources</a:t>
            </a:r>
            <a:endParaRPr lang="en-US" sz="4000" b="1" cap="small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5900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A6A8A61-40C6-85FC-D2C8-A47EAA76A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906" y="1904859"/>
            <a:ext cx="3670852" cy="3048281"/>
          </a:xfrm>
        </p:spPr>
        <p:txBody>
          <a:bodyPr>
            <a:normAutofit/>
          </a:bodyPr>
          <a:lstStyle/>
          <a:p>
            <a:r>
              <a:rPr lang="en-US" sz="4000" b="1" cap="small">
                <a:latin typeface="+mn-lt"/>
                <a:ea typeface="+mj-ea"/>
                <a:cs typeface="+mj-cs"/>
              </a:rPr>
              <a:t>References</a:t>
            </a:r>
            <a:endParaRPr lang="en-US" sz="4000" b="1" cap="small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472547-12BF-D1B2-19A4-CD18AC60EC13}"/>
              </a:ext>
            </a:extLst>
          </p:cNvPr>
          <p:cNvSpPr txBox="1"/>
          <p:nvPr/>
        </p:nvSpPr>
        <p:spPr>
          <a:xfrm>
            <a:off x="5599815" y="793466"/>
            <a:ext cx="6431972" cy="5932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/>
              <a:t>2024 Alzheimer's disease facts and figures. </a:t>
            </a:r>
            <a:r>
              <a:rPr lang="en-US" sz="900" err="1"/>
              <a:t>Alzheimers</a:t>
            </a:r>
            <a:r>
              <a:rPr lang="en-US" sz="900"/>
              <a:t> Dement. 2024 May;20(5):3708-3821. </a:t>
            </a:r>
            <a:r>
              <a:rPr lang="en-US" sz="900" err="1"/>
              <a:t>doi</a:t>
            </a:r>
            <a:r>
              <a:rPr lang="en-US" sz="900"/>
              <a:t>: 10.1002/alz.13809. </a:t>
            </a:r>
            <a:r>
              <a:rPr lang="en-US" sz="900" err="1"/>
              <a:t>Epub</a:t>
            </a:r>
            <a:r>
              <a:rPr lang="en-US" sz="900"/>
              <a:t> 2024 Apr 30. PMID: 38689398; PMCID: PMC11095490.</a:t>
            </a:r>
            <a:endParaRPr lang="en-US" sz="900" b="0" i="1">
              <a:effectLst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1">
                <a:effectLst/>
                <a:cs typeface="Arial" panose="020B0604020202020204" pitchFamily="34" charset="0"/>
              </a:rPr>
              <a:t>Act on Alzheimer’s.</a:t>
            </a:r>
            <a:r>
              <a:rPr lang="en-US" sz="900" b="0" i="0">
                <a:effectLst/>
                <a:cs typeface="Arial" panose="020B0604020202020204" pitchFamily="34" charset="0"/>
              </a:rPr>
              <a:t> (2016). Clinical Provider Practice Tool. In Act on Alzheimer’s. Retrieved March 18, 2024, from </a:t>
            </a:r>
            <a:r>
              <a:rPr lang="en-US" sz="900" b="0" i="0">
                <a:effectLst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https://actonalz.org/sites/default/files/2022-04/ACTNAT-Provider-ClinicalPracticeTool.pdf</a:t>
            </a:r>
            <a:endParaRPr lang="en-US" sz="900"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Alzheimer’s Association. (2023). 2023 Alzheimer’s disease facts and figures. </a:t>
            </a:r>
            <a:r>
              <a:rPr lang="en-US" sz="900" i="1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Alzheimer’s &amp; Dementia</a:t>
            </a:r>
            <a:r>
              <a:rPr lang="en-US" sz="90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, </a:t>
            </a:r>
            <a:r>
              <a:rPr lang="en-US" sz="900" i="1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19</a:t>
            </a:r>
            <a:r>
              <a:rPr lang="en-US" sz="90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(4), 1598–1695. https://doi.org/10.1002/alz.13016</a:t>
            </a:r>
            <a:endParaRPr lang="en-US" sz="900" i="1"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i="1">
                <a:cs typeface="Arial" panose="020B0604020202020204" pitchFamily="34" charset="0"/>
              </a:rPr>
              <a:t>Cognitive Assessment &amp; Care Plan Services | Guidance Portal</a:t>
            </a:r>
            <a:r>
              <a:rPr lang="en-US" sz="900">
                <a:cs typeface="Arial" panose="020B0604020202020204" pitchFamily="34" charset="0"/>
              </a:rPr>
              <a:t>. (2021). https://www.hhs.gov/guidance/document/cognitive-assessment-care-plan-services-0</a:t>
            </a:r>
            <a:endParaRPr lang="en-US" sz="900" b="0" i="0">
              <a:effectLst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>
                <a:effectLst/>
                <a:cs typeface="Arial" panose="020B0604020202020204" pitchFamily="34" charset="0"/>
              </a:rPr>
              <a:t>Cordell, C. B., </a:t>
            </a:r>
            <a:r>
              <a:rPr lang="en-US" sz="900" b="0" i="0" err="1">
                <a:effectLst/>
                <a:cs typeface="Arial" panose="020B0604020202020204" pitchFamily="34" charset="0"/>
              </a:rPr>
              <a:t>Borson</a:t>
            </a:r>
            <a:r>
              <a:rPr lang="en-US" sz="900" b="0" i="0">
                <a:effectLst/>
                <a:cs typeface="Arial" panose="020B0604020202020204" pitchFamily="34" charset="0"/>
              </a:rPr>
              <a:t>, S., </a:t>
            </a:r>
            <a:r>
              <a:rPr lang="en-US" sz="900" b="0" i="0" err="1">
                <a:effectLst/>
                <a:cs typeface="Arial" panose="020B0604020202020204" pitchFamily="34" charset="0"/>
              </a:rPr>
              <a:t>Boustani</a:t>
            </a:r>
            <a:r>
              <a:rPr lang="en-US" sz="900" b="0" i="0">
                <a:effectLst/>
                <a:cs typeface="Arial" panose="020B0604020202020204" pitchFamily="34" charset="0"/>
              </a:rPr>
              <a:t>, M., Chodosh, J., Reuben, D., Verghese, J., Thies, W., Fried, L.B., &amp; Medicare Detection of Cognitive Impairment Workgroup. (2013). Alzheimer's Association recommendations for operationalizing the detection of cognitive impairment during the Medicare Annual Wellness Visit in a primary care setting. Alzheimer's &amp; Dementia, 9(2), 141-150. </a:t>
            </a:r>
            <a:r>
              <a:rPr lang="en-US" sz="900" b="0" i="0">
                <a:effectLst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http://dx.doi.org/10.1016/j.jalz.2012.09.011</a:t>
            </a:r>
            <a:r>
              <a:rPr lang="en-US" sz="900" b="0" i="0">
                <a:effectLst/>
                <a:cs typeface="Arial" panose="020B0604020202020204" pitchFamily="34" charset="0"/>
              </a:rPr>
              <a:t> </a:t>
            </a:r>
            <a:endParaRPr lang="en-US" sz="900"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>
                <a:effectLst/>
                <a:cs typeface="Arial" panose="020B0604020202020204" pitchFamily="34" charset="0"/>
              </a:rPr>
              <a:t>Chronic Disease Stats &amp; Facts for Ohio: Cognitive Decline &amp; Dementia. Oct 2020. https://odh.ohio.gov/wps/wcm/connect/gov/44a0bd5b-045a-488c-9730-e72fd38207fd/Cognitive+Decline+and++Dementia+in+Ohio+Fact+Sheet_Final.pdf?MOD=AJPERES&amp;CONVERT_TO=url&amp;CACHEID=ROOTWORKSPACE.Z18_K9I401S01H7F40QBNJU3SO1F56-44a0bd5b-045a-488c-9730-e72fd38207fd-npD1eEi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>
                <a:solidFill>
                  <a:srgbClr val="212121"/>
                </a:solidFill>
                <a:effectLst/>
                <a:latin typeface="BlinkMacSystemFont"/>
              </a:rPr>
              <a:t>Di </a:t>
            </a:r>
            <a:r>
              <a:rPr lang="en-US" sz="900" b="0" i="0" err="1">
                <a:solidFill>
                  <a:srgbClr val="212121"/>
                </a:solidFill>
                <a:effectLst/>
                <a:latin typeface="BlinkMacSystemFont"/>
              </a:rPr>
              <a:t>Lorito</a:t>
            </a:r>
            <a:r>
              <a:rPr lang="en-US" sz="900" b="0" i="0">
                <a:solidFill>
                  <a:srgbClr val="212121"/>
                </a:solidFill>
                <a:effectLst/>
                <a:latin typeface="BlinkMacSystemFont"/>
              </a:rPr>
              <a:t> C, Long A, Byrne A, Harwood RH, Gladman JRF, Schneider S, Logan P, Bosco A, van der </a:t>
            </a:r>
            <a:r>
              <a:rPr lang="en-US" sz="900" b="0" i="0" err="1">
                <a:solidFill>
                  <a:srgbClr val="212121"/>
                </a:solidFill>
                <a:effectLst/>
                <a:latin typeface="BlinkMacSystemFont"/>
              </a:rPr>
              <a:t>Wardt</a:t>
            </a:r>
            <a:r>
              <a:rPr lang="en-US" sz="900" b="0" i="0">
                <a:solidFill>
                  <a:srgbClr val="212121"/>
                </a:solidFill>
                <a:effectLst/>
                <a:latin typeface="BlinkMacSystemFont"/>
              </a:rPr>
              <a:t> V. Exercise interventions for older adults: A systematic review of meta-analyses. J Sport Health Sci. 2021 Jan;10(1):29-47. </a:t>
            </a:r>
            <a:r>
              <a:rPr lang="en-US" sz="900" b="0" i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sz="900" b="0" i="0">
                <a:solidFill>
                  <a:srgbClr val="212121"/>
                </a:solidFill>
                <a:effectLst/>
                <a:latin typeface="BlinkMacSystemFont"/>
              </a:rPr>
              <a:t>: 10.1016/j.jshs.2020.06.003. </a:t>
            </a:r>
            <a:r>
              <a:rPr lang="en-US" sz="900" b="0" i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sz="900" b="0" i="0">
                <a:solidFill>
                  <a:srgbClr val="212121"/>
                </a:solidFill>
                <a:effectLst/>
                <a:latin typeface="BlinkMacSystemFont"/>
              </a:rPr>
              <a:t> 2020 Jun 7. PMID: 32525097; PMCID: PMC7858023</a:t>
            </a:r>
            <a:endParaRPr lang="en-US" sz="900" b="0" i="0">
              <a:effectLst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err="1"/>
              <a:t>Drabo</a:t>
            </a:r>
            <a:r>
              <a:rPr lang="en-US" sz="900"/>
              <a:t> EF, </a:t>
            </a:r>
            <a:r>
              <a:rPr lang="en-US" sz="900" err="1"/>
              <a:t>Barthold</a:t>
            </a:r>
            <a:r>
              <a:rPr lang="en-US" sz="900"/>
              <a:t> D, Joyce G, </a:t>
            </a:r>
            <a:r>
              <a:rPr lang="en-US" sz="900" err="1"/>
              <a:t>Ferido</a:t>
            </a:r>
            <a:r>
              <a:rPr lang="en-US" sz="900"/>
              <a:t> P, Chang Chui H, </a:t>
            </a:r>
            <a:r>
              <a:rPr lang="en-US" sz="900" err="1"/>
              <a:t>Zissimopoulos</a:t>
            </a:r>
            <a:r>
              <a:rPr lang="en-US" sz="900"/>
              <a:t> J. Longitudinal analysis of dementia diagnosis and specialty care among racially diverse Medicare beneficiaries. </a:t>
            </a:r>
            <a:r>
              <a:rPr lang="en-US" sz="900" err="1"/>
              <a:t>Alzheimers</a:t>
            </a:r>
            <a:r>
              <a:rPr lang="en-US" sz="900"/>
              <a:t> Dement. 2019 Nov;15(11):1402-1411. </a:t>
            </a:r>
            <a:r>
              <a:rPr lang="en-US" sz="900" err="1"/>
              <a:t>doi</a:t>
            </a:r>
            <a:r>
              <a:rPr lang="en-US" sz="900"/>
              <a:t>: 10.1016/j.jalz.2019.07.005. </a:t>
            </a:r>
            <a:r>
              <a:rPr lang="en-US" sz="900" err="1"/>
              <a:t>Epub</a:t>
            </a:r>
            <a:r>
              <a:rPr lang="en-US" sz="900"/>
              <a:t> 2019 Sep 4. PMID: 31494079; PMCID: PMC6874742.</a:t>
            </a:r>
            <a:endParaRPr lang="en-US" sz="900" b="0" i="0">
              <a:effectLst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/>
              <a:t>Falk, N., Cole, A., &amp; Meredith, T.J. (2018). </a:t>
            </a:r>
            <a:r>
              <a:rPr lang="en-US" sz="900" i="1"/>
              <a:t>Evaluation of Suspected Dementia</a:t>
            </a:r>
            <a:r>
              <a:rPr lang="en-US" sz="900"/>
              <a:t>, 97(6), American Family Physician, 398-405. </a:t>
            </a:r>
            <a:endParaRPr lang="en-US" sz="900"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>
                <a:effectLst/>
                <a:cs typeface="Arial" panose="020B0604020202020204" pitchFamily="34" charset="0"/>
              </a:rPr>
              <a:t>Gerontological Society of America. (2020). The GSA KAER toolkit for primary care teams: Supporting conversations about brain health, timely detection of cognitive impairment, and accurate diagnosis of dementia. </a:t>
            </a:r>
            <a:r>
              <a:rPr lang="en-US" sz="900" b="0" i="0">
                <a:effectLst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https://gsaenrich.geron.org/brain-health</a:t>
            </a:r>
            <a:endParaRPr lang="en-US" sz="900" b="0" i="0">
              <a:effectLst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>
                <a:solidFill>
                  <a:srgbClr val="212121"/>
                </a:solidFill>
                <a:effectLst/>
              </a:rPr>
              <a:t>Koyama A, Matsushita M, Hashimoto M, </a:t>
            </a:r>
            <a:r>
              <a:rPr lang="en-US" sz="900" b="0" i="0" err="1">
                <a:solidFill>
                  <a:srgbClr val="212121"/>
                </a:solidFill>
                <a:effectLst/>
              </a:rPr>
              <a:t>Fujise</a:t>
            </a:r>
            <a:r>
              <a:rPr lang="en-US" sz="900" b="0" i="0">
                <a:solidFill>
                  <a:srgbClr val="212121"/>
                </a:solidFill>
                <a:effectLst/>
              </a:rPr>
              <a:t> N, Ishikawa T, Tanaka H, </a:t>
            </a:r>
            <a:r>
              <a:rPr lang="en-US" sz="900" b="0" i="0" err="1">
                <a:solidFill>
                  <a:srgbClr val="212121"/>
                </a:solidFill>
                <a:effectLst/>
              </a:rPr>
              <a:t>Hatada</a:t>
            </a:r>
            <a:r>
              <a:rPr lang="en-US" sz="900" b="0" i="0">
                <a:solidFill>
                  <a:srgbClr val="212121"/>
                </a:solidFill>
                <a:effectLst/>
              </a:rPr>
              <a:t> Y, Miyagawa Y, </a:t>
            </a:r>
            <a:r>
              <a:rPr lang="en-US" sz="900" b="0" i="0" err="1">
                <a:solidFill>
                  <a:srgbClr val="212121"/>
                </a:solidFill>
                <a:effectLst/>
              </a:rPr>
              <a:t>Hotta</a:t>
            </a:r>
            <a:r>
              <a:rPr lang="en-US" sz="900" b="0" i="0">
                <a:solidFill>
                  <a:srgbClr val="212121"/>
                </a:solidFill>
                <a:effectLst/>
              </a:rPr>
              <a:t> M, Ikeda M. Mental health among younger and older caregivers of dementia patients. Psychogeriatrics. 2017 Mar;17(2):108-114. </a:t>
            </a:r>
            <a:r>
              <a:rPr lang="en-US" sz="900" b="0" i="0" err="1">
                <a:solidFill>
                  <a:srgbClr val="212121"/>
                </a:solidFill>
                <a:effectLst/>
              </a:rPr>
              <a:t>doi</a:t>
            </a:r>
            <a:r>
              <a:rPr lang="en-US" sz="900" b="0" i="0">
                <a:solidFill>
                  <a:srgbClr val="212121"/>
                </a:solidFill>
                <a:effectLst/>
              </a:rPr>
              <a:t>: 10.1111/psyg.12200. </a:t>
            </a:r>
            <a:r>
              <a:rPr lang="en-US" sz="900" b="0" i="0" err="1">
                <a:solidFill>
                  <a:srgbClr val="212121"/>
                </a:solidFill>
                <a:effectLst/>
              </a:rPr>
              <a:t>Epub</a:t>
            </a:r>
            <a:r>
              <a:rPr lang="en-US" sz="900" b="0" i="0">
                <a:solidFill>
                  <a:srgbClr val="212121"/>
                </a:solidFill>
                <a:effectLst/>
              </a:rPr>
              <a:t> 2016 Mar 10. PMID: 26968528</a:t>
            </a:r>
            <a:r>
              <a:rPr lang="en-US" sz="1050" b="0" i="0">
                <a:solidFill>
                  <a:srgbClr val="212121"/>
                </a:solidFill>
                <a:effectLst/>
                <a:latin typeface="BlinkMacSystemFont"/>
              </a:rPr>
              <a:t>.</a:t>
            </a:r>
            <a:endParaRPr lang="en-US" sz="900"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/>
              <a:t>Liss JL, </a:t>
            </a:r>
            <a:r>
              <a:rPr lang="en-US" sz="900" err="1"/>
              <a:t>Seleri</a:t>
            </a:r>
            <a:r>
              <a:rPr lang="en-US" sz="900"/>
              <a:t> </a:t>
            </a:r>
            <a:r>
              <a:rPr lang="en-US" sz="900" err="1"/>
              <a:t>Assunção</a:t>
            </a:r>
            <a:r>
              <a:rPr lang="en-US" sz="900"/>
              <a:t> S, Cummings J, et al. Practical recommendations for timely, accurate diagnosis of symptomatic Alzheimer’s disease (MCI and dementia) in primary care: a review and synthesis. J Intern Med. 2021;290(2):310-334. 706. </a:t>
            </a:r>
            <a:endParaRPr lang="en-US" sz="900"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i="1">
                <a:cs typeface="Arial" panose="020B0604020202020204" pitchFamily="34" charset="0"/>
              </a:rPr>
              <a:t>Older Adults - Healthy People 2030 | health.gov</a:t>
            </a:r>
            <a:r>
              <a:rPr lang="en-US" sz="900">
                <a:cs typeface="Arial" panose="020B0604020202020204" pitchFamily="34" charset="0"/>
              </a:rPr>
              <a:t>. (n.d.). </a:t>
            </a:r>
            <a:r>
              <a:rPr lang="en-US" sz="900">
                <a:cs typeface="Arial" panose="020B0604020202020204" pitchFamily="34" charset="0"/>
                <a:hlinkClick r:id="rId6"/>
              </a:rPr>
              <a:t>https://health.gov/healthypeople/objectives-and-data/browse-objectives/older-adults</a:t>
            </a:r>
            <a:endParaRPr lang="en-US" sz="900"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>
                <a:effectLst/>
              </a:rPr>
              <a:t>Ornish D, Madison C, </a:t>
            </a:r>
            <a:r>
              <a:rPr lang="en-US" sz="900" b="0" i="0" err="1">
                <a:effectLst/>
              </a:rPr>
              <a:t>Kivipelto</a:t>
            </a:r>
            <a:r>
              <a:rPr lang="en-US" sz="900" b="0" i="0">
                <a:effectLst/>
              </a:rPr>
              <a:t> M, Kemp C, McCulloch CE, </a:t>
            </a:r>
            <a:r>
              <a:rPr lang="en-US" sz="900" b="0" i="0" err="1">
                <a:effectLst/>
              </a:rPr>
              <a:t>Galasko</a:t>
            </a:r>
            <a:r>
              <a:rPr lang="en-US" sz="900" b="0" i="0">
                <a:effectLst/>
              </a:rPr>
              <a:t> D, Artz J, Rentz D, Lin J, Norman K, Ornish A, Tranter S, </a:t>
            </a:r>
            <a:r>
              <a:rPr lang="en-US" sz="900" b="0" i="0" err="1">
                <a:effectLst/>
              </a:rPr>
              <a:t>DeLamarter</a:t>
            </a:r>
            <a:r>
              <a:rPr lang="en-US" sz="900" b="0" i="0">
                <a:effectLst/>
              </a:rPr>
              <a:t> N, Wingers N, Richling C, </a:t>
            </a:r>
            <a:r>
              <a:rPr lang="en-US" sz="900" b="0" i="0" err="1">
                <a:effectLst/>
              </a:rPr>
              <a:t>Kaddurah-Daouk</a:t>
            </a:r>
            <a:r>
              <a:rPr lang="en-US" sz="900" b="0" i="0">
                <a:effectLst/>
              </a:rPr>
              <a:t> R, Knight R, McDonald D, Patel L, Verdin E, E Tanzi R, Arnold SE. Effects of intensive lifestyle changes on the progression of mild cognitive impairment or early dementia due to Alzheimer's disease: a randomized, controlled clinical trial. </a:t>
            </a:r>
            <a:r>
              <a:rPr lang="en-US" sz="900" b="0" i="0" err="1">
                <a:effectLst/>
              </a:rPr>
              <a:t>Alzheimers</a:t>
            </a:r>
            <a:r>
              <a:rPr lang="en-US" sz="900" b="0" i="0">
                <a:effectLst/>
              </a:rPr>
              <a:t> Res </a:t>
            </a:r>
            <a:r>
              <a:rPr lang="en-US" sz="900" b="0" i="0" err="1">
                <a:effectLst/>
              </a:rPr>
              <a:t>Ther</a:t>
            </a:r>
            <a:r>
              <a:rPr lang="en-US" sz="900" b="0" i="0">
                <a:effectLst/>
              </a:rPr>
              <a:t>. 2024 Jun 7;16(1):122. </a:t>
            </a:r>
            <a:r>
              <a:rPr lang="en-US" sz="900" b="0" i="0" err="1">
                <a:effectLst/>
              </a:rPr>
              <a:t>doi</a:t>
            </a:r>
            <a:r>
              <a:rPr lang="en-US" sz="900" b="0" i="0">
                <a:effectLst/>
              </a:rPr>
              <a:t>: 10.1186/s13195-024-01482-z. PMID: 38849944; PMCID: PMC11157928.</a:t>
            </a:r>
            <a:endParaRPr lang="en-US" sz="900" b="1">
              <a:ea typeface="Roboto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>
                <a:solidFill>
                  <a:srgbClr val="212121"/>
                </a:solidFill>
                <a:effectLst/>
              </a:rPr>
              <a:t>Reuben DB, Romero T, </a:t>
            </a:r>
            <a:r>
              <a:rPr lang="en-US" sz="900" b="0" i="0" err="1">
                <a:solidFill>
                  <a:srgbClr val="212121"/>
                </a:solidFill>
                <a:effectLst/>
              </a:rPr>
              <a:t>Evertson</a:t>
            </a:r>
            <a:r>
              <a:rPr lang="en-US" sz="900" b="0" i="0">
                <a:solidFill>
                  <a:srgbClr val="212121"/>
                </a:solidFill>
                <a:effectLst/>
              </a:rPr>
              <a:t> LC, Jennings LA. Overwhelmed: a Dementia Caregiver Vital Sign. J Gen Intern Med. 2022 Aug;37(10):2469-2474. </a:t>
            </a:r>
            <a:r>
              <a:rPr lang="en-US" sz="900" b="0" i="0" err="1">
                <a:solidFill>
                  <a:srgbClr val="212121"/>
                </a:solidFill>
                <a:effectLst/>
              </a:rPr>
              <a:t>doi</a:t>
            </a:r>
            <a:r>
              <a:rPr lang="en-US" sz="900" b="0" i="0">
                <a:solidFill>
                  <a:srgbClr val="212121"/>
                </a:solidFill>
                <a:effectLst/>
              </a:rPr>
              <a:t>: 10.1007/s11606-021-07054-3. </a:t>
            </a:r>
            <a:r>
              <a:rPr lang="en-US" sz="900" b="0" i="0" err="1">
                <a:solidFill>
                  <a:srgbClr val="212121"/>
                </a:solidFill>
                <a:effectLst/>
              </a:rPr>
              <a:t>Epub</a:t>
            </a:r>
            <a:r>
              <a:rPr lang="en-US" sz="900" b="0" i="0">
                <a:solidFill>
                  <a:srgbClr val="212121"/>
                </a:solidFill>
                <a:effectLst/>
              </a:rPr>
              <a:t> 2021 Aug 13. PMID: 34389938; PMCID: PMC9360256.</a:t>
            </a:r>
            <a:endParaRPr lang="en-US" sz="900" b="0" i="0">
              <a:effectLst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b="0" i="0">
                <a:effectLst/>
                <a:cs typeface="Arial" panose="020B0604020202020204" pitchFamily="34" charset="0"/>
              </a:rPr>
              <a:t>Scharre, D. W., &amp; </a:t>
            </a:r>
            <a:r>
              <a:rPr lang="en-US" sz="900" b="0" i="0" err="1">
                <a:effectLst/>
                <a:cs typeface="Arial" panose="020B0604020202020204" pitchFamily="34" charset="0"/>
              </a:rPr>
              <a:t>Trzepacz</a:t>
            </a:r>
            <a:r>
              <a:rPr lang="en-US" sz="900" b="0" i="0">
                <a:effectLst/>
                <a:cs typeface="Arial" panose="020B0604020202020204" pitchFamily="34" charset="0"/>
              </a:rPr>
              <a:t>, P. T. (2013). Evaluation of cognitive impairment in older adults. </a:t>
            </a:r>
            <a:r>
              <a:rPr lang="en-US" sz="900" b="0" i="1">
                <a:effectLst/>
                <a:cs typeface="Arial" panose="020B0604020202020204" pitchFamily="34" charset="0"/>
              </a:rPr>
              <a:t>Focus</a:t>
            </a:r>
            <a:r>
              <a:rPr lang="en-US" sz="900" b="0" i="0">
                <a:effectLst/>
                <a:cs typeface="Arial" panose="020B0604020202020204" pitchFamily="34" charset="0"/>
              </a:rPr>
              <a:t>, </a:t>
            </a:r>
            <a:r>
              <a:rPr lang="en-US" sz="900" b="0" i="1">
                <a:effectLst/>
                <a:cs typeface="Arial" panose="020B0604020202020204" pitchFamily="34" charset="0"/>
              </a:rPr>
              <a:t>11</a:t>
            </a:r>
            <a:r>
              <a:rPr lang="en-US" sz="900" b="0" i="0">
                <a:effectLst/>
                <a:cs typeface="Arial" panose="020B0604020202020204" pitchFamily="34" charset="0"/>
              </a:rPr>
              <a:t>(4), 482-500.</a:t>
            </a:r>
            <a:endParaRPr lang="en-US" sz="900"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Vespa, J., Medina, L., &amp; Armstrong, D. M. (2018). </a:t>
            </a:r>
            <a:r>
              <a:rPr lang="en-US" sz="900" i="1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Demographic Turning Points for the United States: Population Projections for 2020 to 2060</a:t>
            </a:r>
            <a:r>
              <a:rPr lang="en-US" sz="900">
                <a:effectLst/>
                <a:ea typeface="Malgun Gothic" panose="020B0503020000020004" pitchFamily="34" charset="-127"/>
                <a:cs typeface="Arial" panose="020B0604020202020204" pitchFamily="34" charset="0"/>
              </a:rPr>
              <a:t> (pp. 25–1144). US Department of Commerce, Economics and Statistics Administration, US Census Bureau.</a:t>
            </a:r>
          </a:p>
        </p:txBody>
      </p:sp>
    </p:spTree>
    <p:extLst>
      <p:ext uri="{BB962C8B-B14F-4D97-AF65-F5344CB8AC3E}">
        <p14:creationId xmlns:p14="http://schemas.microsoft.com/office/powerpoint/2010/main" val="3019484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D71C2C-2907-29D6-9427-F8F60F58888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19646" y="1069020"/>
            <a:ext cx="9552708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Older Adult Population in the U.S.</a:t>
            </a:r>
          </a:p>
        </p:txBody>
      </p:sp>
      <p:pic>
        <p:nvPicPr>
          <p:cNvPr id="5" name="Picture 4" descr="A figure showing the projected number of people age 65 and older (total and by age) in the U.S. population with Alzheimer's Dementia from 2020 to 2060.">
            <a:extLst>
              <a:ext uri="{FF2B5EF4-FFF2-40B4-BE49-F238E27FC236}">
                <a16:creationId xmlns:a16="http://schemas.microsoft.com/office/drawing/2014/main" id="{F6638E0A-8AD2-0420-9153-BAB740C0B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14226"/>
            <a:ext cx="4966855" cy="3047267"/>
          </a:xfrm>
          <a:prstGeom prst="rect">
            <a:avLst/>
          </a:prstGeom>
        </p:spPr>
      </p:pic>
      <p:pic>
        <p:nvPicPr>
          <p:cNvPr id="6" name="Picture 5" descr="A bar graph figure showing projections of older adult population from 2020 to 2060.">
            <a:extLst>
              <a:ext uri="{FF2B5EF4-FFF2-40B4-BE49-F238E27FC236}">
                <a16:creationId xmlns:a16="http://schemas.microsoft.com/office/drawing/2014/main" id="{F35C785C-4177-31F8-371F-75E398F80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145" y="1860490"/>
            <a:ext cx="4662055" cy="38500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ED2268-C520-FCAC-0254-E850A3089A0B}"/>
              </a:ext>
            </a:extLst>
          </p:cNvPr>
          <p:cNvSpPr txBox="1"/>
          <p:nvPr/>
        </p:nvSpPr>
        <p:spPr>
          <a:xfrm>
            <a:off x="1129145" y="5756681"/>
            <a:ext cx="4662056" cy="513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>
                <a:ea typeface="Malgun Gothic" panose="020B0503020000020004" pitchFamily="34" charset="-127"/>
                <a:cs typeface="Times New Roman" panose="02020603050405020304" pitchFamily="18" charset="0"/>
              </a:rPr>
              <a:t>Vespa, J., Medina, L., &amp; Armstrong, D. M. (2018). </a:t>
            </a:r>
            <a:r>
              <a:rPr lang="en-US" sz="800" i="1">
                <a:ea typeface="Malgun Gothic" panose="020B0503020000020004" pitchFamily="34" charset="-127"/>
                <a:cs typeface="Times New Roman" panose="02020603050405020304" pitchFamily="18" charset="0"/>
              </a:rPr>
              <a:t>Demographic Turning Points for the United States: Population Projections for 2020 to 2060</a:t>
            </a:r>
            <a:r>
              <a:rPr lang="en-US" sz="800">
                <a:ea typeface="Malgun Gothic" panose="020B0503020000020004" pitchFamily="34" charset="-127"/>
                <a:cs typeface="Times New Roman" panose="02020603050405020304" pitchFamily="18" charset="0"/>
              </a:rPr>
              <a:t> (pp. 25–1144). US Department of Commerce, Economics and Statistics Administration, US Census Bureau.</a:t>
            </a:r>
            <a:endParaRPr lang="en-US" sz="100"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F782D-B3B8-AA9E-6AA0-2491B0BFE0A1}"/>
              </a:ext>
            </a:extLst>
          </p:cNvPr>
          <p:cNvSpPr txBox="1"/>
          <p:nvPr/>
        </p:nvSpPr>
        <p:spPr>
          <a:xfrm>
            <a:off x="6096000" y="5732999"/>
            <a:ext cx="4966855" cy="370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>
                <a:ea typeface="Malgun Gothic" panose="020B0503020000020004" pitchFamily="34" charset="-127"/>
                <a:cs typeface="Arial" panose="020B0604020202020204" pitchFamily="34" charset="0"/>
              </a:rPr>
              <a:t>Alzheimer’s Association. (2023). 2023 Alzheimer’s disease facts and figures. </a:t>
            </a:r>
            <a:r>
              <a:rPr lang="en-US" sz="800" i="1">
                <a:ea typeface="Malgun Gothic" panose="020B0503020000020004" pitchFamily="34" charset="-127"/>
                <a:cs typeface="Arial" panose="020B0604020202020204" pitchFamily="34" charset="0"/>
              </a:rPr>
              <a:t>Alzheimer’s &amp; Dementia</a:t>
            </a:r>
            <a:r>
              <a:rPr lang="en-US" sz="800">
                <a:ea typeface="Malgun Gothic" panose="020B0503020000020004" pitchFamily="34" charset="-127"/>
                <a:cs typeface="Arial" panose="020B0604020202020204" pitchFamily="34" charset="0"/>
              </a:rPr>
              <a:t>, </a:t>
            </a:r>
            <a:r>
              <a:rPr lang="en-US" sz="800" i="1">
                <a:ea typeface="Malgun Gothic" panose="020B0503020000020004" pitchFamily="34" charset="-127"/>
                <a:cs typeface="Arial" panose="020B0604020202020204" pitchFamily="34" charset="0"/>
              </a:rPr>
              <a:t>19</a:t>
            </a:r>
            <a:r>
              <a:rPr lang="en-US" sz="800">
                <a:ea typeface="Malgun Gothic" panose="020B0503020000020004" pitchFamily="34" charset="-127"/>
                <a:cs typeface="Arial" panose="020B0604020202020204" pitchFamily="34" charset="0"/>
              </a:rPr>
              <a:t>(4), 1598–1695. https://doi.org/10.1002/alz.13016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9ED658-827C-22FD-EFC5-3921D6D1BBCB}"/>
              </a:ext>
            </a:extLst>
          </p:cNvPr>
          <p:cNvSpPr txBox="1"/>
          <p:nvPr/>
        </p:nvSpPr>
        <p:spPr>
          <a:xfrm>
            <a:off x="5995555" y="1900940"/>
            <a:ext cx="5067300" cy="759182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b="1">
                <a:solidFill>
                  <a:schemeClr val="tx1"/>
                </a:solidFill>
                <a:cs typeface="Arial" panose="020B0604020202020204" pitchFamily="34" charset="0"/>
              </a:rPr>
              <a:t>Alzheimer’s disease</a:t>
            </a:r>
            <a:r>
              <a:rPr lang="en-US">
                <a:solidFill>
                  <a:schemeClr val="tx1"/>
                </a:solidFill>
                <a:cs typeface="Arial" panose="020B0604020202020204" pitchFamily="34" charset="0"/>
              </a:rPr>
              <a:t> is one of the </a:t>
            </a:r>
            <a:r>
              <a:rPr lang="en-US" b="1">
                <a:solidFill>
                  <a:schemeClr val="tx1"/>
                </a:solidFill>
                <a:cs typeface="Arial" panose="020B0604020202020204" pitchFamily="34" charset="0"/>
              </a:rPr>
              <a:t>common</a:t>
            </a:r>
            <a:r>
              <a:rPr lang="en-US">
                <a:solidFill>
                  <a:schemeClr val="tx1"/>
                </a:solidFill>
                <a:cs typeface="Arial" panose="020B0604020202020204" pitchFamily="34" charset="0"/>
              </a:rPr>
              <a:t> diseases among </a:t>
            </a:r>
            <a:r>
              <a:rPr lang="en-US" b="1">
                <a:solidFill>
                  <a:schemeClr val="tx1"/>
                </a:solidFill>
                <a:cs typeface="Arial" panose="020B0604020202020204" pitchFamily="34" charset="0"/>
              </a:rPr>
              <a:t>older adults</a:t>
            </a:r>
            <a:r>
              <a:rPr lang="en-US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en-US" sz="18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412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41BAB49-6221-8C71-7E17-7577DB0DC08B}"/>
              </a:ext>
            </a:extLst>
          </p:cNvPr>
          <p:cNvSpPr txBox="1"/>
          <p:nvPr/>
        </p:nvSpPr>
        <p:spPr>
          <a:xfrm>
            <a:off x="6096000" y="1688141"/>
            <a:ext cx="56685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>
                <a:cs typeface="Arial" panose="020B0604020202020204" pitchFamily="34" charset="0"/>
              </a:rPr>
              <a:t>Reduce the proportion of preventable hospitalizations in older adults with dementia – DIA-02</a:t>
            </a:r>
          </a:p>
          <a:p>
            <a:pPr marL="342900" indent="-342900">
              <a:buFont typeface="+mj-lt"/>
              <a:buAutoNum type="arabicPeriod" startAt="2"/>
            </a:pPr>
            <a:endParaRPr lang="en-US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n-US">
                <a:cs typeface="Arial" panose="020B0604020202020204" pitchFamily="34" charset="0"/>
              </a:rPr>
              <a:t>Increase the proportion of adults with subjective cognitive decline who have discussed their symptoms with a provider – DIA-03</a:t>
            </a:r>
          </a:p>
          <a:p>
            <a:endParaRPr lang="en-US">
              <a:cs typeface="Arial" panose="020B0604020202020204" pitchFamily="34" charset="0"/>
            </a:endParaRPr>
          </a:p>
          <a:p>
            <a:endParaRPr lang="en-US">
              <a:cs typeface="Arial" panose="020B0604020202020204" pitchFamily="34" charset="0"/>
            </a:endParaRPr>
          </a:p>
          <a:p>
            <a:endParaRPr lang="en-US">
              <a:cs typeface="Arial" panose="020B0604020202020204" pitchFamily="34" charset="0"/>
            </a:endParaRPr>
          </a:p>
          <a:p>
            <a:endParaRPr lang="en-US">
              <a:cs typeface="Arial" panose="020B0604020202020204" pitchFamily="34" charset="0"/>
            </a:endParaRPr>
          </a:p>
          <a:p>
            <a:endParaRPr lang="en-US">
              <a:cs typeface="Arial" panose="020B0604020202020204" pitchFamily="34" charset="0"/>
            </a:endParaRPr>
          </a:p>
          <a:p>
            <a:endParaRPr lang="en-US">
              <a:cs typeface="Arial" panose="020B0604020202020204" pitchFamily="34" charset="0"/>
            </a:endParaRPr>
          </a:p>
          <a:p>
            <a:endParaRPr lang="en-US"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52E4A-81E4-ECA4-14F9-FACB1049E049}"/>
              </a:ext>
            </a:extLst>
          </p:cNvPr>
          <p:cNvSpPr txBox="1"/>
          <p:nvPr/>
        </p:nvSpPr>
        <p:spPr>
          <a:xfrm>
            <a:off x="405273" y="1630391"/>
            <a:ext cx="516658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small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Goal: </a:t>
            </a:r>
          </a:p>
          <a:p>
            <a:endParaRPr lang="en-US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Improve Health &amp; Well-Being for Older Adults</a:t>
            </a:r>
            <a:endParaRPr lang="en-US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endParaRPr lang="en-US" b="1" dirty="0">
              <a:cs typeface="Arial" panose="020B0604020202020204" pitchFamily="34" charset="0"/>
            </a:endParaRPr>
          </a:p>
          <a:p>
            <a:r>
              <a:rPr lang="en-US" sz="2000" b="1" cap="small" dirty="0">
                <a:cs typeface="Arial" panose="020B0604020202020204" pitchFamily="34" charset="0"/>
              </a:rPr>
              <a:t>Core Objectives:</a:t>
            </a:r>
          </a:p>
          <a:p>
            <a:endParaRPr lang="en-US" b="1" dirty="0"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cs typeface="Arial" panose="020B0604020202020204" pitchFamily="34" charset="0"/>
              </a:rPr>
              <a:t>Increase the proportion of older adults with dementia, or their caregivers, who know they have it – DIA-01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n image of the Healthy People 2030 objective for reducing the proportion of preventable hospitalizations in older adults with dementia. ">
            <a:extLst>
              <a:ext uri="{FF2B5EF4-FFF2-40B4-BE49-F238E27FC236}">
                <a16:creationId xmlns:a16="http://schemas.microsoft.com/office/drawing/2014/main" id="{CED6FB8A-5932-E752-48DC-75251EC653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893" t="33570"/>
          <a:stretch/>
        </p:blipFill>
        <p:spPr>
          <a:xfrm>
            <a:off x="6477578" y="2297724"/>
            <a:ext cx="4672682" cy="1296214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519492CC-680A-7834-FED6-8D5A4D662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23" y="1141373"/>
            <a:ext cx="10973721" cy="546768"/>
          </a:xfrm>
        </p:spPr>
        <p:txBody>
          <a:bodyPr>
            <a:noAutofit/>
          </a:bodyPr>
          <a:lstStyle/>
          <a:p>
            <a:pPr algn="ctr"/>
            <a:r>
              <a:rPr lang="en-US" sz="3600" b="1" cap="small" dirty="0">
                <a:latin typeface="+mn-lt"/>
                <a:cs typeface="Arial" panose="020B0604020202020204" pitchFamily="34" charset="0"/>
              </a:rPr>
              <a:t>Dementia Objectives in Healthy People 2030</a:t>
            </a:r>
            <a:br>
              <a:rPr lang="en-US" sz="3600" b="1" cap="small" dirty="0">
                <a:latin typeface="+mn-lt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4"/>
              </a:rPr>
              <a:t>https://www.cdc.gov/alzheimers-dementia/healthy-people-2030/index.html</a:t>
            </a:r>
            <a:br>
              <a:rPr lang="en-US" sz="1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US" sz="3600" cap="small" dirty="0">
              <a:latin typeface="+mn-lt"/>
            </a:endParaRPr>
          </a:p>
        </p:txBody>
      </p:sp>
      <p:pic>
        <p:nvPicPr>
          <p:cNvPr id="19" name="Content Placeholder 18" descr="An image of the Healthy People 2030 objective to increase the proportion of adults with subjective cognitive decline who have discussed their symptoms with a provider. ">
            <a:extLst>
              <a:ext uri="{FF2B5EF4-FFF2-40B4-BE49-F238E27FC236}">
                <a16:creationId xmlns:a16="http://schemas.microsoft.com/office/drawing/2014/main" id="{3C8E6CE3-E9B7-C7DB-C47E-63E48220B9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rcRect l="23754" t="28227" b="1"/>
          <a:stretch/>
        </p:blipFill>
        <p:spPr>
          <a:xfrm>
            <a:off x="6408177" y="4994646"/>
            <a:ext cx="4811484" cy="1543807"/>
          </a:xfrm>
          <a:prstGeom prst="rect">
            <a:avLst/>
          </a:prstGeom>
        </p:spPr>
      </p:pic>
      <p:pic>
        <p:nvPicPr>
          <p:cNvPr id="18" name="Content Placeholder 17" descr="An image of the Healthy People 2030 objective for increasig the proportion of older adults with dementia, or their caregivers, who know they have it. ">
            <a:extLst>
              <a:ext uri="{FF2B5EF4-FFF2-40B4-BE49-F238E27FC236}">
                <a16:creationId xmlns:a16="http://schemas.microsoft.com/office/drawing/2014/main" id="{B9E90BD0-013E-A036-EA9E-F5D4AF2724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rcRect l="26188" t="33510"/>
          <a:stretch/>
        </p:blipFill>
        <p:spPr>
          <a:xfrm>
            <a:off x="405273" y="4555678"/>
            <a:ext cx="4758037" cy="13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39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3EFF1-05A5-40ED-7353-D77376CDA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504" y="694137"/>
            <a:ext cx="935199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cap="small">
                <a:latin typeface="+mn-lt"/>
              </a:rPr>
              <a:t>Screening and Evaluation of Dementia </a:t>
            </a:r>
            <a:br>
              <a:rPr lang="en-US" sz="3600" b="1" cap="small">
                <a:latin typeface="+mn-lt"/>
              </a:rPr>
            </a:br>
            <a:r>
              <a:rPr lang="en-US" sz="3600" b="1" cap="small">
                <a:latin typeface="+mn-lt"/>
              </a:rPr>
              <a:t>Lies with Primary Care Providers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97F71-3ADE-C48B-5130-B056BCB34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766" y="2140428"/>
            <a:ext cx="5328450" cy="42082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/>
              <a:t>591,000 Ohio adults experienced cognitive decline, but more than half (51%) have </a:t>
            </a:r>
            <a:r>
              <a:rPr lang="en-US" sz="1400">
                <a:solidFill>
                  <a:srgbClr val="FF0000"/>
                </a:solidFill>
              </a:rPr>
              <a:t>never </a:t>
            </a:r>
            <a:r>
              <a:rPr lang="en-US" sz="1400"/>
              <a:t>discussed their confusion or memory loss with a healthcare professional (Ohio Department of Health, 2020)</a:t>
            </a:r>
          </a:p>
          <a:p>
            <a:r>
              <a:rPr lang="en-US" sz="1400"/>
              <a:t>PCPs are most likely to make the initial diagnosis of dementia (Liss et al., 2021)</a:t>
            </a:r>
          </a:p>
          <a:p>
            <a:r>
              <a:rPr lang="en-US" sz="1400"/>
              <a:t>85% of patients with dementia  (Medicare beneficiaries) were diagnosed by providers </a:t>
            </a:r>
            <a:r>
              <a:rPr lang="en-US" sz="1400">
                <a:solidFill>
                  <a:srgbClr val="FF0000"/>
                </a:solidFill>
              </a:rPr>
              <a:t>who do not </a:t>
            </a:r>
            <a:r>
              <a:rPr lang="en-US" sz="1400"/>
              <a:t>specialize in dementia (</a:t>
            </a:r>
            <a:r>
              <a:rPr lang="en-US" sz="1400" err="1"/>
              <a:t>Drabo</a:t>
            </a:r>
            <a:r>
              <a:rPr lang="en-US" sz="1400"/>
              <a:t> et al., 2019)</a:t>
            </a:r>
          </a:p>
          <a:p>
            <a:pPr lvl="1"/>
            <a:r>
              <a:rPr lang="en-US" sz="1400">
                <a:hlinkClick r:id="rId3"/>
              </a:rPr>
              <a:t>Most do not receive specialty care, even 5 years after diagnosis</a:t>
            </a:r>
            <a:endParaRPr lang="en-US" sz="1400"/>
          </a:p>
          <a:p>
            <a:r>
              <a:rPr lang="en-US" sz="1400"/>
              <a:t>PCPs often have long-standing relationships with patients and can recognize clinical manifestations of cognitive decline</a:t>
            </a:r>
          </a:p>
          <a:p>
            <a:r>
              <a:rPr lang="en-US" sz="1400"/>
              <a:t>Many never receive a dx of AD or MCI (Liss et al. 2021)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72E613-8B18-03F4-9128-8D036763993A}"/>
              </a:ext>
            </a:extLst>
          </p:cNvPr>
          <p:cNvSpPr txBox="1"/>
          <p:nvPr/>
        </p:nvSpPr>
        <p:spPr>
          <a:xfrm>
            <a:off x="170766" y="6356731"/>
            <a:ext cx="118521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Liss JL, </a:t>
            </a:r>
            <a:r>
              <a:rPr lang="en-US" sz="900" err="1"/>
              <a:t>Seleri</a:t>
            </a:r>
            <a:r>
              <a:rPr lang="en-US" sz="900"/>
              <a:t> </a:t>
            </a:r>
            <a:r>
              <a:rPr lang="en-US" sz="900" err="1"/>
              <a:t>Assunção</a:t>
            </a:r>
            <a:r>
              <a:rPr lang="en-US" sz="900"/>
              <a:t> S, Cummings J, et al. Practical recommendations for timely, accurate diagnosis of symptomatic Alzheimer’s disease (MCI and dementia) in primary care: a review and synthesis. J Intern Med. 2021;290(2):310-334. 706. </a:t>
            </a:r>
          </a:p>
          <a:p>
            <a:endParaRPr lang="en-US" sz="900"/>
          </a:p>
          <a:p>
            <a:endParaRPr lang="en-US" sz="9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5CB5EF-C2AD-BE72-D808-BA9D908B597B}"/>
              </a:ext>
            </a:extLst>
          </p:cNvPr>
          <p:cNvSpPr txBox="1"/>
          <p:nvPr/>
        </p:nvSpPr>
        <p:spPr>
          <a:xfrm>
            <a:off x="167462" y="6471250"/>
            <a:ext cx="112020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2024 Alzheimer's disease facts and figures. </a:t>
            </a:r>
            <a:r>
              <a:rPr lang="en-US" sz="900" err="1"/>
              <a:t>Alzheimers</a:t>
            </a:r>
            <a:r>
              <a:rPr lang="en-US" sz="900"/>
              <a:t> Dement. 2024 May;20(5):3708-3821. </a:t>
            </a:r>
            <a:r>
              <a:rPr lang="en-US" sz="900" err="1"/>
              <a:t>doi</a:t>
            </a:r>
            <a:r>
              <a:rPr lang="en-US" sz="900"/>
              <a:t>: 10.1002/alz.13809. </a:t>
            </a:r>
            <a:r>
              <a:rPr lang="en-US" sz="900" err="1"/>
              <a:t>Epub</a:t>
            </a:r>
            <a:r>
              <a:rPr lang="en-US" sz="900"/>
              <a:t> 2024 Apr 30. PMID: 38689398; PMCID: PMC11095490.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96DDBA-BF9D-6156-C78B-863758CBB5AA}"/>
              </a:ext>
            </a:extLst>
          </p:cNvPr>
          <p:cNvSpPr txBox="1"/>
          <p:nvPr/>
        </p:nvSpPr>
        <p:spPr>
          <a:xfrm>
            <a:off x="168288" y="6097667"/>
            <a:ext cx="11855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err="1"/>
              <a:t>Drabo</a:t>
            </a:r>
            <a:r>
              <a:rPr lang="en-US" sz="900"/>
              <a:t> EF, </a:t>
            </a:r>
            <a:r>
              <a:rPr lang="en-US" sz="900" err="1"/>
              <a:t>Barthold</a:t>
            </a:r>
            <a:r>
              <a:rPr lang="en-US" sz="900"/>
              <a:t> D, Joyce G, </a:t>
            </a:r>
            <a:r>
              <a:rPr lang="en-US" sz="900" err="1"/>
              <a:t>Ferido</a:t>
            </a:r>
            <a:r>
              <a:rPr lang="en-US" sz="900"/>
              <a:t> P, Chang Chui H, </a:t>
            </a:r>
            <a:r>
              <a:rPr lang="en-US" sz="900" err="1"/>
              <a:t>Zissimopoulos</a:t>
            </a:r>
            <a:r>
              <a:rPr lang="en-US" sz="900"/>
              <a:t> J. Longitudinal analysis of dementia diagnosis and specialty care among racially diverse Medicare beneficiaries. </a:t>
            </a:r>
            <a:r>
              <a:rPr lang="en-US" sz="900" err="1"/>
              <a:t>Alzheimers</a:t>
            </a:r>
            <a:r>
              <a:rPr lang="en-US" sz="900"/>
              <a:t> Dement. 2019 Nov;15(11):1402-1411. </a:t>
            </a:r>
            <a:r>
              <a:rPr lang="en-US" sz="900" err="1"/>
              <a:t>doi</a:t>
            </a:r>
            <a:r>
              <a:rPr lang="en-US" sz="900"/>
              <a:t>: 10.1016/j.jalz.2019.07.005. </a:t>
            </a:r>
            <a:r>
              <a:rPr lang="en-US" sz="900" err="1"/>
              <a:t>Epub</a:t>
            </a:r>
            <a:r>
              <a:rPr lang="en-US" sz="900"/>
              <a:t> 2019 Sep 4. PMID: 31494079; PMCID: PMC6874742.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4D7443-819A-4E56-39A6-6990666DFA58}"/>
              </a:ext>
            </a:extLst>
          </p:cNvPr>
          <p:cNvSpPr txBox="1"/>
          <p:nvPr/>
        </p:nvSpPr>
        <p:spPr>
          <a:xfrm>
            <a:off x="167462" y="5840054"/>
            <a:ext cx="1202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Chronic Disease Stats &amp; Facts for Ohio: Cognitive Decline &amp; Dementia. Oct 2020. https://odh.ohio.gov/wps/wcm/connect/gov/44a0bd5b-045a-488c-9730-e72fd38207fd/Cognitive+Decline+and++Dementia+in+Ohio+Fact+Sheet_Final.pdf?MOD=AJPERES&amp;CONVERT_TO=url&amp;CACHEID=ROOTWORKSPACE.Z18_K9I401S01H7F40QBNJU3SO1F56-44a0bd5b-045a-488c-9730-e72fd38207fd-npD1eEi</a:t>
            </a:r>
          </a:p>
        </p:txBody>
      </p:sp>
      <p:pic>
        <p:nvPicPr>
          <p:cNvPr id="13" name="Picture 12" descr="Doctor talking with patient">
            <a:extLst>
              <a:ext uri="{FF2B5EF4-FFF2-40B4-BE49-F238E27FC236}">
                <a16:creationId xmlns:a16="http://schemas.microsoft.com/office/drawing/2014/main" id="{B9CF4C30-EEE8-DBB4-A123-BDF37F270F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864" y="2066449"/>
            <a:ext cx="5075488" cy="3383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7689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FF6227-2B3A-92BC-E576-B070336C1765}"/>
              </a:ext>
            </a:extLst>
          </p:cNvPr>
          <p:cNvSpPr txBox="1"/>
          <p:nvPr/>
        </p:nvSpPr>
        <p:spPr>
          <a:xfrm>
            <a:off x="753095" y="6125032"/>
            <a:ext cx="1068581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  <a:hlinkClick r:id="rId3"/>
              </a:rPr>
              <a:t>https://milkeninstitute.org/content-hub/research-and-reports/reports/dementia-mci-improving-early-detection</a:t>
            </a:r>
            <a:endParaRPr lang="en-US"/>
          </a:p>
        </p:txBody>
      </p:sp>
      <p:pic>
        <p:nvPicPr>
          <p:cNvPr id="8" name="Picture 7" descr="An image of a publication from the Milken Institute titled Improving Early Detection of Cognitive Impairment and Dementia">
            <a:extLst>
              <a:ext uri="{FF2B5EF4-FFF2-40B4-BE49-F238E27FC236}">
                <a16:creationId xmlns:a16="http://schemas.microsoft.com/office/drawing/2014/main" id="{C39CEA69-5B0F-85EF-BF3B-DC97925BA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974" y="2161686"/>
            <a:ext cx="2404689" cy="3181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C51868C-6D97-7979-513D-A5FF01A10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0795"/>
            <a:ext cx="12192000" cy="626250"/>
          </a:xfrm>
        </p:spPr>
        <p:txBody>
          <a:bodyPr>
            <a:noAutofit/>
          </a:bodyPr>
          <a:lstStyle/>
          <a:p>
            <a:pPr algn="ctr"/>
            <a:r>
              <a:rPr lang="en-US" sz="3600" b="1" cap="small">
                <a:latin typeface="+mn-lt"/>
              </a:rPr>
              <a:t>Improving Early Detection – Milken Institute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638FE6-A321-B81A-8BEC-AA0BAFC3322C}"/>
              </a:ext>
            </a:extLst>
          </p:cNvPr>
          <p:cNvSpPr txBox="1"/>
          <p:nvPr/>
        </p:nvSpPr>
        <p:spPr>
          <a:xfrm>
            <a:off x="5276668" y="2161686"/>
            <a:ext cx="601376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Theme 1: Enhancing Primary Care Capacity and Cognitive Assessment Workflows</a:t>
            </a:r>
          </a:p>
          <a:p>
            <a:pPr marL="342900" indent="-342900">
              <a:buAutoNum type="arabicPeriod"/>
            </a:pPr>
            <a:r>
              <a:rPr lang="en-US" sz="1600"/>
              <a:t>Normalize brain health discussions, expand education, and tailor training for primary care providers</a:t>
            </a:r>
          </a:p>
          <a:p>
            <a:pPr marL="342900" indent="-342900">
              <a:buAutoNum type="arabicPeriod"/>
            </a:pPr>
            <a:r>
              <a:rPr lang="en-US" sz="1600"/>
              <a:t>Integrate cognitive assessment tools into clinical workflows at the health system level</a:t>
            </a:r>
          </a:p>
          <a:p>
            <a:pPr marL="342900" indent="-342900">
              <a:buAutoNum type="arabicPeriod"/>
            </a:pPr>
            <a:r>
              <a:rPr lang="en-US" sz="1600"/>
              <a:t>Establish appropriate reimbursement policies to encourage cognitive assessments</a:t>
            </a:r>
          </a:p>
          <a:p>
            <a:pPr marL="342900" indent="-342900">
              <a:buAutoNum type="arabicPeriod"/>
            </a:pPr>
            <a:endParaRPr lang="en-US" sz="1600"/>
          </a:p>
          <a:p>
            <a:r>
              <a:rPr lang="en-US" sz="1600" b="1"/>
              <a:t>Theme 2: Expanding Detection beyond Primary Care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en-US" sz="1600"/>
              <a:t>Expand training and support to specialty physicians and allied health professionals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en-US" sz="1600"/>
              <a:t>Expand and support early detection in community settings</a:t>
            </a:r>
          </a:p>
        </p:txBody>
      </p:sp>
    </p:spTree>
    <p:extLst>
      <p:ext uri="{BB962C8B-B14F-4D97-AF65-F5344CB8AC3E}">
        <p14:creationId xmlns:p14="http://schemas.microsoft.com/office/powerpoint/2010/main" val="2865393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AFF1DE160F7B44AAF129E073D9C86B" ma:contentTypeVersion="6" ma:contentTypeDescription="Create a new document." ma:contentTypeScope="" ma:versionID="6be234bd0e846799099519ba0d4a827d">
  <xsd:schema xmlns:xsd="http://www.w3.org/2001/XMLSchema" xmlns:xs="http://www.w3.org/2001/XMLSchema" xmlns:p="http://schemas.microsoft.com/office/2006/metadata/properties" xmlns:ns2="176f0152-f9cc-4d4e-9bbf-51d264d8f3a2" xmlns:ns3="a6282233-6101-4b87-9ca4-add6e101154e" targetNamespace="http://schemas.microsoft.com/office/2006/metadata/properties" ma:root="true" ma:fieldsID="7ae9d39016051dc6870e53bda55838d9" ns2:_="" ns3:_="">
    <xsd:import namespace="176f0152-f9cc-4d4e-9bbf-51d264d8f3a2"/>
    <xsd:import namespace="a6282233-6101-4b87-9ca4-add6e10115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f0152-f9cc-4d4e-9bbf-51d264d8f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282233-6101-4b87-9ca4-add6e101154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6282233-6101-4b87-9ca4-add6e101154e">
      <UserInfo>
        <DisplayName>Ko, Eunjung</DisplayName>
        <AccountId>46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3808D91-E075-4D85-9578-A61D7772FA37}">
  <ds:schemaRefs>
    <ds:schemaRef ds:uri="176f0152-f9cc-4d4e-9bbf-51d264d8f3a2"/>
    <ds:schemaRef ds:uri="a6282233-6101-4b87-9ca4-add6e101154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0F57E32-BB1B-45CC-86B9-B486D74832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E85539-6603-4B08-8312-3F7418D25655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a6282233-6101-4b87-9ca4-add6e101154e"/>
    <ds:schemaRef ds:uri="http://purl.org/dc/terms/"/>
    <ds:schemaRef ds:uri="176f0152-f9cc-4d4e-9bbf-51d264d8f3a2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4852</Words>
  <Application>Microsoft Office PowerPoint</Application>
  <PresentationFormat>Widescreen</PresentationFormat>
  <Paragraphs>513</Paragraphs>
  <Slides>56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0" baseType="lpstr">
      <vt:lpstr>Malgun Gothic</vt:lpstr>
      <vt:lpstr>Aptos</vt:lpstr>
      <vt:lpstr>Arial</vt:lpstr>
      <vt:lpstr>BlinkMacSystemFont</vt:lpstr>
      <vt:lpstr>Calibri</vt:lpstr>
      <vt:lpstr>Calibri Light</vt:lpstr>
      <vt:lpstr>Courier New</vt:lpstr>
      <vt:lpstr>Guardian TextSans Web</vt:lpstr>
      <vt:lpstr>HouschkaAltPro</vt:lpstr>
      <vt:lpstr>Roboto</vt:lpstr>
      <vt:lpstr>Source Sans Pro Web</vt:lpstr>
      <vt:lpstr>Symbol</vt:lpstr>
      <vt:lpstr>Wingdings</vt:lpstr>
      <vt:lpstr>Office Theme</vt:lpstr>
      <vt:lpstr>Approaches to Brain Health Conversation and Assessment for Older Adults and Their Care Partners  </vt:lpstr>
      <vt:lpstr>Learning Objectives</vt:lpstr>
      <vt:lpstr>Golden Buckeye Center for Dementia Caregiving | Contributing Organizations</vt:lpstr>
      <vt:lpstr>Golden Buckeye Center for Dementia Caregiving</vt:lpstr>
      <vt:lpstr>Cognitive Assessment in Primary Care</vt:lpstr>
      <vt:lpstr>Older Adult Population in the U.S.</vt:lpstr>
      <vt:lpstr>Dementia Objectives in Healthy People 2030 https://www.cdc.gov/alzheimers-dementia/healthy-people-2030/index.html </vt:lpstr>
      <vt:lpstr>Screening and Evaluation of Dementia  Lies with Primary Care Providers </vt:lpstr>
      <vt:lpstr>Improving Early Detection – Milken Institute</vt:lpstr>
      <vt:lpstr>USPSTF</vt:lpstr>
      <vt:lpstr>Why Screen for Early Dementia? </vt:lpstr>
      <vt:lpstr>Dementia Care Management</vt:lpstr>
      <vt:lpstr>Medicare Annual Wellness Visits</vt:lpstr>
      <vt:lpstr>Alzheimer’s Association Resources  for Medical Professionals</vt:lpstr>
      <vt:lpstr>Detection of Cognitive Problems can lead to Pharmacological and Non-Pharmacological Treatment of Dementia, Mild Cognitive Impairment, and Alzheimer's Disease </vt:lpstr>
      <vt:lpstr>Non-Pharmacological Treatment</vt:lpstr>
      <vt:lpstr>PowerPoint Presentation</vt:lpstr>
      <vt:lpstr>Pharmacological Treatment </vt:lpstr>
      <vt:lpstr>Pharmacological Treatments</vt:lpstr>
      <vt:lpstr>Research  Practice</vt:lpstr>
      <vt:lpstr>WHO should receive cognitive screening and WHEN?</vt:lpstr>
      <vt:lpstr>Risk Factors for Dementia </vt:lpstr>
      <vt:lpstr>Who Should Be Evaluated For Cognitive Impairment?</vt:lpstr>
      <vt:lpstr>    How Often Should Cognitive Screening Occur in People without MCI? </vt:lpstr>
      <vt:lpstr>How Often Should Screening Occur in People with MCI?</vt:lpstr>
      <vt:lpstr>Billing and Coding: CMS</vt:lpstr>
      <vt:lpstr>https://view.officeapps.live.com/op/view.aspx?src=https%3A%2F%2Fpblob1storage.blob.core.windows.net%2Fpublic%2Fnadrc%2Fdocs%2FGuide%2520for%2520Billing%2520Codes%2520for%2520Dementia%2520Services%2520Final%2520READ%2520Only.docx&amp;wdOrigin=BROWSELINK </vt:lpstr>
      <vt:lpstr>Medicare Services for Cognitive Assessment</vt:lpstr>
      <vt:lpstr>Medicare Services for Cognitive Assessment (CMS 2024)</vt:lpstr>
      <vt:lpstr>Work RVU's for Cognitive assessment</vt:lpstr>
      <vt:lpstr>Resources for Discussion and Assessment of Brain Health</vt:lpstr>
      <vt:lpstr>Gerontological Society  of America –  KAER </vt:lpstr>
      <vt:lpstr>What is GSA KAER toolkit?</vt:lpstr>
      <vt:lpstr>Decision Flowchart</vt:lpstr>
      <vt:lpstr>PowerPoint Presentation</vt:lpstr>
      <vt:lpstr>Kickstart the Brain Health Conversation</vt:lpstr>
      <vt:lpstr>PowerPoint Presentation</vt:lpstr>
      <vt:lpstr>Assess for Cognitive Impairment</vt:lpstr>
      <vt:lpstr>Screening and Assessment Tools</vt:lpstr>
      <vt:lpstr>Screening and Assessment Tools</vt:lpstr>
      <vt:lpstr>Screening for Caregiver Strain</vt:lpstr>
      <vt:lpstr>Dementia Care in Adults with IDD</vt:lpstr>
      <vt:lpstr>PowerPoint Presentation</vt:lpstr>
      <vt:lpstr>Evaluate Cognitive Impairment</vt:lpstr>
      <vt:lpstr>Evaluate Cognitive Impairment</vt:lpstr>
      <vt:lpstr>Evaluate Cognitive Impairment</vt:lpstr>
      <vt:lpstr>PowerPoint Presentation</vt:lpstr>
      <vt:lpstr>Refer to Community Resources</vt:lpstr>
      <vt:lpstr>Referral Protocol &amp; Toolkit   </vt:lpstr>
      <vt:lpstr>Referral Protocol &amp; Toolkit</vt:lpstr>
      <vt:lpstr>Clinical Trials</vt:lpstr>
      <vt:lpstr>Key Takeaways</vt:lpstr>
      <vt:lpstr>PowerPoint Presentation</vt:lpstr>
      <vt:lpstr>Discussion &amp;  Questions</vt:lpstr>
      <vt:lpstr>Resources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Cross, Chelsea</dc:creator>
  <cp:lastModifiedBy>Fitzgerald, Morgan</cp:lastModifiedBy>
  <cp:revision>7</cp:revision>
  <dcterms:created xsi:type="dcterms:W3CDTF">2024-01-04T20:20:42Z</dcterms:created>
  <dcterms:modified xsi:type="dcterms:W3CDTF">2025-03-13T18:36:16Z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0x01010064AFF1DE160F7B44AAF129E073D9C86B</vt:lpwstr>
  </property>
</Properties>
</file>